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2" r:id="rId1"/>
  </p:sldMasterIdLst>
  <p:notesMasterIdLst>
    <p:notesMasterId r:id="rId21"/>
  </p:notesMasterIdLst>
  <p:sldIdLst>
    <p:sldId id="256" r:id="rId2"/>
    <p:sldId id="257" r:id="rId3"/>
    <p:sldId id="269" r:id="rId4"/>
    <p:sldId id="258" r:id="rId5"/>
    <p:sldId id="270" r:id="rId6"/>
    <p:sldId id="261" r:id="rId7"/>
    <p:sldId id="271" r:id="rId8"/>
    <p:sldId id="259" r:id="rId9"/>
    <p:sldId id="260" r:id="rId10"/>
    <p:sldId id="272" r:id="rId11"/>
    <p:sldId id="266" r:id="rId12"/>
    <p:sldId id="273" r:id="rId13"/>
    <p:sldId id="265" r:id="rId14"/>
    <p:sldId id="267" r:id="rId15"/>
    <p:sldId id="274" r:id="rId16"/>
    <p:sldId id="279" r:id="rId17"/>
    <p:sldId id="275" r:id="rId18"/>
    <p:sldId id="277" r:id="rId19"/>
    <p:sldId id="278"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291" autoAdjust="0"/>
  </p:normalViewPr>
  <p:slideViewPr>
    <p:cSldViewPr snapToGrid="0">
      <p:cViewPr varScale="1">
        <p:scale>
          <a:sx n="72" d="100"/>
          <a:sy n="72" d="100"/>
        </p:scale>
        <p:origin x="84" y="4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svg>
</file>

<file path=ppt/media/image5.png>
</file>

<file path=ppt/media/image6.svg>
</file>

<file path=ppt/media/image7.png>
</file>

<file path=ppt/media/image8.sv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0116122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32890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a:r>
              <a:rPr lang="en-US" sz="1100" b="0" i="0" u="none" strike="noStrike" cap="none" dirty="0">
                <a:solidFill>
                  <a:srgbClr val="000000"/>
                </a:solidFill>
                <a:effectLst/>
                <a:latin typeface="Arial"/>
                <a:ea typeface="Arial"/>
                <a:cs typeface="Arial"/>
                <a:sym typeface="Arial"/>
              </a:rPr>
              <a:t>The interpretation is as follows:</a:t>
            </a:r>
            <a:endParaRPr lang="en-US" b="0" dirty="0">
              <a:effectLst/>
            </a:endParaRPr>
          </a:p>
          <a:p>
            <a:pPr rtl="0"/>
            <a:br>
              <a:rPr lang="en-US" b="0" dirty="0">
                <a:effectLst/>
              </a:rPr>
            </a:br>
            <a:r>
              <a:rPr lang="en-US" sz="1100" b="0" i="0" u="none" strike="noStrike" cap="none" dirty="0">
                <a:solidFill>
                  <a:srgbClr val="000000"/>
                </a:solidFill>
                <a:effectLst/>
                <a:latin typeface="Arial"/>
                <a:ea typeface="Arial"/>
                <a:cs typeface="Arial"/>
                <a:sym typeface="Arial"/>
              </a:rPr>
              <a:t>Positive impact on our Target Variable: Accepts credit cards ,Restaurant Reservations, Catering, Wheelchair accessible, Street parking, valet parking, intimate setting, hipster setting, classy and upscale settings, touristy, casual true, offers brunch</a:t>
            </a:r>
            <a:endParaRPr lang="en-US" b="0" dirty="0">
              <a:effectLst/>
            </a:endParaRPr>
          </a:p>
          <a:p>
            <a:pPr rtl="0"/>
            <a:br>
              <a:rPr lang="en-US" b="0" dirty="0">
                <a:effectLst/>
              </a:rPr>
            </a:br>
            <a:r>
              <a:rPr lang="en-US" sz="1100" b="0" i="0" u="none" strike="noStrike" cap="none" dirty="0">
                <a:solidFill>
                  <a:srgbClr val="000000"/>
                </a:solidFill>
                <a:effectLst/>
                <a:latin typeface="Arial"/>
                <a:ea typeface="Arial"/>
                <a:cs typeface="Arial"/>
                <a:sym typeface="Arial"/>
              </a:rPr>
              <a:t>Negative impact on our Target Variable: Loud Noise Levels, Noise level very loud, Restaurant attire casual, Restaurant attire very dressy, Alcohol beer and wine, full bar, and lastly offers breakfast </a:t>
            </a:r>
            <a:endParaRPr lang="en-US" b="0" dirty="0">
              <a:effectLst/>
            </a:endParaRPr>
          </a:p>
          <a:p>
            <a:endParaRPr lang="en-US" dirty="0"/>
          </a:p>
        </p:txBody>
      </p:sp>
    </p:spTree>
    <p:extLst>
      <p:ext uri="{BB962C8B-B14F-4D97-AF65-F5344CB8AC3E}">
        <p14:creationId xmlns:p14="http://schemas.microsoft.com/office/powerpoint/2010/main" val="13829552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50043f7c1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50043f7c1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0" i="0" u="none" strike="noStrike" cap="none" dirty="0">
                <a:solidFill>
                  <a:srgbClr val="000000"/>
                </a:solidFill>
                <a:effectLst/>
                <a:latin typeface="Arial"/>
                <a:ea typeface="Arial"/>
                <a:cs typeface="Arial"/>
                <a:sym typeface="Arial"/>
              </a:rPr>
              <a:t>The dashboards will consist of visual plots, maps, and charts with an explanation of what each graphic is used for and how to interrelate with each. </a:t>
            </a:r>
            <a:endParaRPr lang="en-US" b="0" dirty="0">
              <a:effectLst/>
            </a:endParaRPr>
          </a:p>
          <a:p>
            <a:pPr rtl="0"/>
            <a:r>
              <a:rPr lang="en-US" sz="1100" b="0" i="0" u="none" strike="noStrike" cap="none" dirty="0">
                <a:solidFill>
                  <a:srgbClr val="000000"/>
                </a:solidFill>
                <a:effectLst/>
                <a:latin typeface="Arial"/>
                <a:ea typeface="Arial"/>
                <a:cs typeface="Arial"/>
                <a:sym typeface="Arial"/>
              </a:rPr>
              <a:t>The top level of the dashboard will convey</a:t>
            </a:r>
            <a:r>
              <a:rPr lang="en-US" sz="1100" b="0" i="0" u="none" strike="noStrike" cap="none" baseline="0" dirty="0">
                <a:solidFill>
                  <a:srgbClr val="000000"/>
                </a:solidFill>
                <a:effectLst/>
                <a:latin typeface="Arial"/>
                <a:ea typeface="Arial"/>
                <a:cs typeface="Arial"/>
                <a:sym typeface="Arial"/>
              </a:rPr>
              <a:t> </a:t>
            </a:r>
            <a:r>
              <a:rPr lang="en-US" sz="1100" b="0" i="0" u="none" strike="noStrike" cap="none" dirty="0">
                <a:solidFill>
                  <a:srgbClr val="000000"/>
                </a:solidFill>
                <a:effectLst/>
                <a:latin typeface="Arial"/>
                <a:ea typeface="Arial"/>
                <a:cs typeface="Arial"/>
                <a:sym typeface="Arial"/>
              </a:rPr>
              <a:t>high level the viability score, the projected population of the type, and the demand of the restaurant given the selected attributes.</a:t>
            </a:r>
            <a:endParaRPr lang="en-US" b="0" dirty="0">
              <a:effectLst/>
            </a:endParaRPr>
          </a:p>
          <a:p>
            <a:pPr rtl="0"/>
            <a:r>
              <a:rPr lang="en-US" sz="1100" b="0" i="0" u="none" strike="noStrike" cap="none" dirty="0">
                <a:solidFill>
                  <a:srgbClr val="000000"/>
                </a:solidFill>
                <a:effectLst/>
                <a:latin typeface="Arial"/>
                <a:ea typeface="Arial"/>
                <a:cs typeface="Arial"/>
                <a:sym typeface="Arial"/>
              </a:rPr>
              <a:t>The second portion of the dashboard displayed to the right will show the calculated average number of stars given, selected attributes, and the number of restaurants that already exist given that specific combination. </a:t>
            </a:r>
            <a:endParaRPr lang="en-US" b="0" dirty="0">
              <a:effectLst/>
            </a:endParaRPr>
          </a:p>
          <a:p>
            <a:pPr marL="158750" indent="0">
              <a:buNone/>
            </a:pPr>
            <a:endParaRPr dirty="0"/>
          </a:p>
        </p:txBody>
      </p:sp>
    </p:spTree>
    <p:extLst>
      <p:ext uri="{BB962C8B-B14F-4D97-AF65-F5344CB8AC3E}">
        <p14:creationId xmlns:p14="http://schemas.microsoft.com/office/powerpoint/2010/main" val="15176003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50043f7c1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50043f7c1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indent="-298450" rtl="0"/>
            <a:r>
              <a:rPr lang="en-US" sz="1100" b="0" i="0" u="none" strike="noStrike" cap="none" dirty="0">
                <a:solidFill>
                  <a:srgbClr val="000000"/>
                </a:solidFill>
                <a:effectLst/>
                <a:latin typeface="Arial"/>
                <a:ea typeface="Arial"/>
                <a:cs typeface="Arial"/>
                <a:sym typeface="Arial"/>
              </a:rPr>
              <a:t>The left panel of the dashboard will show the geographic location of the type of restaurant selected and its average stars based on historical data of existing restaurants just </a:t>
            </a:r>
            <a:r>
              <a:rPr lang="en-US" sz="1100" b="0" i="0" u="none" strike="noStrike" cap="none">
                <a:solidFill>
                  <a:srgbClr val="000000"/>
                </a:solidFill>
                <a:effectLst/>
                <a:latin typeface="Arial"/>
                <a:ea typeface="Arial"/>
                <a:cs typeface="Arial"/>
                <a:sym typeface="Arial"/>
              </a:rPr>
              <a:t>like it.</a:t>
            </a:r>
            <a:endParaRPr lang="en-US" sz="1100" b="0" i="0" u="none" strike="noStrike" cap="none" dirty="0">
              <a:solidFill>
                <a:srgbClr val="000000"/>
              </a:solidFill>
              <a:effectLst/>
              <a:latin typeface="Arial"/>
              <a:ea typeface="Arial"/>
              <a:cs typeface="Arial"/>
              <a:sym typeface="Arial"/>
            </a:endParaRPr>
          </a:p>
          <a:p>
            <a:pPr marL="457200" indent="-298450" rtl="0"/>
            <a:r>
              <a:rPr lang="en-US" sz="1100" b="0" i="0" u="none" strike="noStrike" cap="none">
                <a:solidFill>
                  <a:srgbClr val="000000"/>
                </a:solidFill>
                <a:effectLst/>
                <a:latin typeface="Arial"/>
                <a:ea typeface="Arial"/>
                <a:cs typeface="Arial"/>
                <a:sym typeface="Arial"/>
              </a:rPr>
              <a:t>The </a:t>
            </a:r>
            <a:r>
              <a:rPr lang="en-US" sz="1100" b="0" i="0" u="none" strike="noStrike" cap="none" dirty="0">
                <a:solidFill>
                  <a:srgbClr val="000000"/>
                </a:solidFill>
                <a:effectLst/>
                <a:latin typeface="Arial"/>
                <a:ea typeface="Arial"/>
                <a:cs typeface="Arial"/>
                <a:sym typeface="Arial"/>
              </a:rPr>
              <a:t>right panel of the dashboard will allow our client to see the varying effects of particular attributes on the predicted star value of their restaurant</a:t>
            </a:r>
            <a:r>
              <a:rPr lang="en-US" sz="1100" b="0" i="0" u="none" strike="noStrike" cap="none">
                <a:solidFill>
                  <a:srgbClr val="000000"/>
                </a:solidFill>
                <a:effectLst/>
                <a:latin typeface="Arial"/>
                <a:ea typeface="Arial"/>
                <a:cs typeface="Arial"/>
                <a:sym typeface="Arial"/>
              </a:rPr>
              <a:t>. </a:t>
            </a:r>
            <a:endParaRPr lang="en-US" sz="1100" b="0" i="0" u="none" strike="noStrike" cap="none" dirty="0">
              <a:solidFill>
                <a:srgbClr val="000000"/>
              </a:solidFill>
              <a:effectLst/>
              <a:latin typeface="Arial"/>
              <a:ea typeface="Arial"/>
              <a:cs typeface="Arial"/>
              <a:sym typeface="Arial"/>
            </a:endParaRPr>
          </a:p>
          <a:p>
            <a:pPr marL="457200" indent="-298450" rtl="0"/>
            <a:r>
              <a:rPr lang="en-US" sz="1100" b="0" i="0" u="none" strike="noStrike" cap="none">
                <a:solidFill>
                  <a:srgbClr val="000000"/>
                </a:solidFill>
                <a:effectLst/>
                <a:latin typeface="Arial"/>
                <a:ea typeface="Arial"/>
                <a:cs typeface="Arial"/>
                <a:sym typeface="Arial"/>
              </a:rPr>
              <a:t>Given </a:t>
            </a:r>
            <a:r>
              <a:rPr lang="en-US" sz="1100" b="0" i="0" u="none" strike="noStrike" cap="none" dirty="0">
                <a:solidFill>
                  <a:srgbClr val="000000"/>
                </a:solidFill>
                <a:effectLst/>
                <a:latin typeface="Arial"/>
                <a:ea typeface="Arial"/>
                <a:cs typeface="Arial"/>
                <a:sym typeface="Arial"/>
              </a:rPr>
              <a:t>these tools, we believe our client will feel empowered to make smart business decisions towards meeting their </a:t>
            </a:r>
            <a:r>
              <a:rPr lang="en-US" sz="1100" b="0" i="0" u="none" strike="noStrike" cap="none">
                <a:solidFill>
                  <a:srgbClr val="000000"/>
                </a:solidFill>
                <a:effectLst/>
                <a:latin typeface="Arial"/>
                <a:ea typeface="Arial"/>
                <a:cs typeface="Arial"/>
                <a:sym typeface="Arial"/>
              </a:rPr>
              <a:t>ultimate goal of opening a successful highly-rated</a:t>
            </a:r>
            <a:r>
              <a:rPr lang="en-US" sz="1100" b="0" i="0" u="none" strike="noStrike" cap="none" baseline="0">
                <a:solidFill>
                  <a:srgbClr val="000000"/>
                </a:solidFill>
                <a:effectLst/>
                <a:latin typeface="Arial"/>
                <a:ea typeface="Arial"/>
                <a:cs typeface="Arial"/>
                <a:sym typeface="Arial"/>
              </a:rPr>
              <a:t> restaurant in Phoenix, Arizona</a:t>
            </a:r>
            <a:r>
              <a:rPr lang="en-US" sz="1100" b="0" i="0" u="none" strike="noStrike" cap="none">
                <a:solidFill>
                  <a:srgbClr val="000000"/>
                </a:solidFill>
                <a:effectLst/>
                <a:latin typeface="Arial"/>
                <a:ea typeface="Arial"/>
                <a:cs typeface="Arial"/>
                <a:sym typeface="Arial"/>
              </a:rPr>
              <a:t>.</a:t>
            </a:r>
            <a:endParaRPr lang="en-US" b="0" dirty="0">
              <a:effectLst/>
            </a:endParaRPr>
          </a:p>
          <a:p>
            <a:pPr marL="457200" indent="-298450" rtl="0"/>
            <a:r>
              <a:rPr lang="en-US" b="0">
                <a:effectLst/>
              </a:rPr>
              <a:t>This conludes</a:t>
            </a:r>
            <a:r>
              <a:rPr lang="en-US" b="0" baseline="0">
                <a:effectLst/>
              </a:rPr>
              <a:t> our presenation.</a:t>
            </a:r>
            <a:br>
              <a:rPr lang="en-US" b="0" dirty="0">
                <a:effectLst/>
              </a:rPr>
            </a:br>
            <a:r>
              <a:rPr lang="en-US" sz="1100" b="0" i="0" u="none" strike="noStrike" cap="none" dirty="0">
                <a:solidFill>
                  <a:srgbClr val="000000"/>
                </a:solidFill>
                <a:effectLst/>
                <a:latin typeface="Arial"/>
                <a:ea typeface="Arial"/>
                <a:cs typeface="Arial"/>
                <a:sym typeface="Arial"/>
              </a:rPr>
              <a:t>Thank you very much!</a:t>
            </a:r>
            <a:endParaRPr lang="en-US" b="0" dirty="0">
              <a:effectLst/>
            </a:endParaRPr>
          </a:p>
          <a:p>
            <a:pPr marL="158750" indent="0">
              <a:buNone/>
            </a:pPr>
            <a:endParaRPr dirty="0"/>
          </a:p>
        </p:txBody>
      </p:sp>
    </p:spTree>
    <p:extLst>
      <p:ext uri="{BB962C8B-B14F-4D97-AF65-F5344CB8AC3E}">
        <p14:creationId xmlns:p14="http://schemas.microsoft.com/office/powerpoint/2010/main" val="834533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50043f7c1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50043f7c1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 Us Yelp You is a Marketing and analytics firm that provides guidance on opening a successful restaurant. We use open-source data as well as our own experience to provide valuable insights for aspiring restaurateurs. Our client is Yum! Brands, a leader in restaurant companies, who would like to expand their Phoenix, AZ market with a new restaurant. They have requested our assistance in researching area competition and providing options for their new restaurant. </a:t>
            </a:r>
            <a:endParaRPr dirty="0"/>
          </a:p>
          <a:p>
            <a:pPr marL="0" lvl="0" indent="0" algn="l" rtl="0">
              <a:spcBef>
                <a:spcPts val="0"/>
              </a:spcBef>
              <a:spcAft>
                <a:spcPts val="0"/>
              </a:spcAft>
              <a:buNone/>
            </a:pPr>
            <a:endParaRP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dirty="0"/>
              <a:t>We will ultimately create a real-time API</a:t>
            </a:r>
            <a:r>
              <a:rPr lang="en" baseline="0" dirty="0"/>
              <a:t> with a dashboard</a:t>
            </a:r>
            <a:r>
              <a:rPr lang="en" dirty="0"/>
              <a:t> that allows Yum! to choose various attributes of a restaurant and see the probability of it becoming highly-rated on Yelp,</a:t>
            </a:r>
            <a:r>
              <a:rPr lang="en" baseline="0" dirty="0"/>
              <a:t> a review website where millions go daily to get insights on local businesses before they decide to patronize. </a:t>
            </a:r>
            <a:r>
              <a:rPr lang="en-US" dirty="0"/>
              <a:t>The max rating</a:t>
            </a:r>
            <a:r>
              <a:rPr lang="en-US" baseline="0" dirty="0"/>
              <a:t> is 5 stars.</a:t>
            </a:r>
            <a:r>
              <a:rPr lang="en-US" dirty="0"/>
              <a:t> </a:t>
            </a:r>
            <a:r>
              <a:rPr lang="en" baseline="0" dirty="0"/>
              <a:t>We </a:t>
            </a:r>
            <a:r>
              <a:rPr lang="en" dirty="0"/>
              <a:t>define “highly-rated” as gaining 4.5 stars or higher,</a:t>
            </a:r>
            <a:r>
              <a:rPr lang="en" baseline="0" dirty="0"/>
              <a:t> which would rank a restaurant in the top 15% of rated restaurants represented on the Yelp website.</a:t>
            </a:r>
            <a:endParaRPr dirty="0"/>
          </a:p>
        </p:txBody>
      </p:sp>
    </p:spTree>
    <p:extLst>
      <p:ext uri="{BB962C8B-B14F-4D97-AF65-F5344CB8AC3E}">
        <p14:creationId xmlns:p14="http://schemas.microsoft.com/office/powerpoint/2010/main" val="3223099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50043f7c1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50043f7c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Our primary sources of data came from Yelp’s publicly available datasets. </a:t>
            </a:r>
            <a:r>
              <a:rPr lang="en-US" dirty="0"/>
              <a:t>These</a:t>
            </a:r>
            <a:r>
              <a:rPr lang="en" dirty="0"/>
              <a:t> included several separate data tables </a:t>
            </a:r>
            <a:r>
              <a:rPr lang="en-US" dirty="0"/>
              <a:t>for the</a:t>
            </a:r>
            <a:r>
              <a:rPr lang="en" dirty="0"/>
              <a:t> business</a:t>
            </a:r>
            <a:r>
              <a:rPr lang="en-US" dirty="0"/>
              <a:t>es</a:t>
            </a:r>
            <a:r>
              <a:rPr lang="en" dirty="0"/>
              <a:t>, </a:t>
            </a:r>
            <a:r>
              <a:rPr lang="en-US" dirty="0"/>
              <a:t>reviews and users as well as </a:t>
            </a:r>
            <a:r>
              <a:rPr lang="en" dirty="0"/>
              <a:t>check-in</a:t>
            </a:r>
            <a:r>
              <a:rPr lang="en-US" dirty="0"/>
              <a:t>s</a:t>
            </a:r>
            <a:r>
              <a:rPr lang="en" dirty="0"/>
              <a:t>, photo</a:t>
            </a:r>
            <a:r>
              <a:rPr lang="en-US" dirty="0"/>
              <a:t>s</a:t>
            </a:r>
            <a:r>
              <a:rPr lang="en" dirty="0"/>
              <a:t>, tip</a:t>
            </a:r>
            <a:r>
              <a:rPr lang="en-US" dirty="0"/>
              <a:t>s</a:t>
            </a:r>
            <a:r>
              <a:rPr lang="en" dirty="0"/>
              <a:t>. </a:t>
            </a:r>
            <a:r>
              <a:rPr lang="en-US" dirty="0"/>
              <a:t>We were also provided documentation regarding the structure of each dataset</a:t>
            </a:r>
            <a:endParaRPr dirty="0"/>
          </a:p>
          <a:p>
            <a:pPr marL="457200" lvl="0" indent="-298450" algn="l" rtl="0">
              <a:spcBef>
                <a:spcPts val="0"/>
              </a:spcBef>
              <a:spcAft>
                <a:spcPts val="0"/>
              </a:spcAft>
              <a:buSzPts val="1100"/>
              <a:buChar char="●"/>
            </a:pPr>
            <a:r>
              <a:rPr lang="en" dirty="0"/>
              <a:t>Because this data was already precompiled and open source, we were unable to ask for any additional data </a:t>
            </a:r>
            <a:r>
              <a:rPr lang="en-US" dirty="0"/>
              <a:t>or changes</a:t>
            </a:r>
            <a:r>
              <a:rPr lang="en" dirty="0"/>
              <a:t>; however, once we analyzed the data, additional data was unnecessary in our case.</a:t>
            </a:r>
            <a:endParaRPr dirty="0"/>
          </a:p>
          <a:p>
            <a:pPr marL="457200" lvl="0" indent="-298450" algn="l" rtl="0">
              <a:spcBef>
                <a:spcPts val="0"/>
              </a:spcBef>
              <a:spcAft>
                <a:spcPts val="0"/>
              </a:spcAft>
              <a:buSzPts val="1100"/>
              <a:buChar char="●"/>
            </a:pPr>
            <a:r>
              <a:rPr lang="en-US" dirty="0"/>
              <a:t>Among the available datasets, we primarily focused on the Review and Business data. </a:t>
            </a:r>
            <a:r>
              <a:rPr lang="en" dirty="0"/>
              <a:t>The review table contains</a:t>
            </a:r>
            <a:r>
              <a:rPr lang="en" baseline="0" dirty="0"/>
              <a:t> review information and the star rating associated with each review. The business table contains details on each specific business </a:t>
            </a:r>
            <a:r>
              <a:rPr lang="en-US" baseline="0" dirty="0"/>
              <a:t>including </a:t>
            </a:r>
            <a:r>
              <a:rPr lang="en" baseline="0" dirty="0"/>
              <a:t>the average review. Together, these tables</a:t>
            </a:r>
            <a:r>
              <a:rPr lang="en" dirty="0"/>
              <a:t> contained the key elements needed for our analysis</a:t>
            </a:r>
            <a:r>
              <a:rPr lang="en" baseline="0" dirty="0"/>
              <a:t> </a:t>
            </a:r>
            <a:r>
              <a:rPr lang="en" dirty="0"/>
              <a:t>(</a:t>
            </a:r>
            <a:r>
              <a:rPr lang="en-US" dirty="0"/>
              <a:t>Things like</a:t>
            </a:r>
            <a:r>
              <a:rPr lang="en" dirty="0"/>
              <a:t> num of stars, amount and types of votes received, features of restaurants); therefore, a join of these two tables was our main source. </a:t>
            </a:r>
            <a:endParaRPr dirty="0"/>
          </a:p>
          <a:p>
            <a:pPr marL="457200" lvl="0" indent="-298450" algn="l" rtl="0">
              <a:spcBef>
                <a:spcPts val="0"/>
              </a:spcBef>
              <a:spcAft>
                <a:spcPts val="0"/>
              </a:spcAft>
              <a:buSzPts val="1100"/>
              <a:buChar char="●"/>
            </a:pPr>
            <a:r>
              <a:rPr lang="en" dirty="0"/>
              <a:t>With our goal being to increase </a:t>
            </a:r>
            <a:r>
              <a:rPr lang="en-US" dirty="0"/>
              <a:t>the probability</a:t>
            </a:r>
            <a:r>
              <a:rPr lang="en" dirty="0"/>
              <a:t> of opening a </a:t>
            </a:r>
            <a:r>
              <a:rPr lang="en-US" dirty="0"/>
              <a:t>successful</a:t>
            </a:r>
            <a:r>
              <a:rPr lang="en" dirty="0"/>
              <a:t> new restaurant in a prime location, our response variable, also known as our key metric, was “stars” which</a:t>
            </a:r>
            <a:r>
              <a:rPr lang="en" baseline="0" dirty="0"/>
              <a:t> is the average star rating for a restaurant. </a:t>
            </a:r>
            <a:endParaRPr dirty="0"/>
          </a:p>
        </p:txBody>
      </p:sp>
    </p:spTree>
    <p:extLst>
      <p:ext uri="{BB962C8B-B14F-4D97-AF65-F5344CB8AC3E}">
        <p14:creationId xmlns:p14="http://schemas.microsoft.com/office/powerpoint/2010/main" val="23019675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50043f7c15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50043f7c15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begin by analyzing our dataset. We’re looking to understand our data and looking for outliers, missing data and any preliminary patterns. Our next step is to clean the data by removing variables that are missing more than 50% of the data. Looking deeply into variables which have more than 2% of their data as outliers to determine a plan of action. We’ll also look to see if any variable will need to be transformed. Once our data is clean, we’ll focus on variable selection. We’ll look more into the data patterns to discard any variables that show no correlations to stars and determine which variables to keep. We’ll then analyze our data by running several models and determine which is best. We’ll then go over our results and determine our conclusions to create the Dashboard API.</a:t>
            </a:r>
            <a:endParaRPr dirty="0"/>
          </a:p>
        </p:txBody>
      </p:sp>
    </p:spTree>
    <p:extLst>
      <p:ext uri="{BB962C8B-B14F-4D97-AF65-F5344CB8AC3E}">
        <p14:creationId xmlns:p14="http://schemas.microsoft.com/office/powerpoint/2010/main" val="2102537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50043f7c15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50043f7c15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Since Yum! Specifically requests a restaurant location in Phoenix, AZ, we pulled only the data where the state is “AZ”, category is “Restaurants” and city is “Phoenix”. This brought our dataset down to 486,825 records with 23 columns.</a:t>
            </a:r>
          </a:p>
          <a:p>
            <a:pPr marL="457200" lvl="0" indent="-298450" algn="l" rtl="0">
              <a:spcBef>
                <a:spcPts val="0"/>
              </a:spcBef>
              <a:spcAft>
                <a:spcPts val="0"/>
              </a:spcAft>
              <a:buSzPts val="1100"/>
              <a:buChar char="●"/>
            </a:pPr>
            <a:r>
              <a:rPr lang="en" dirty="0"/>
              <a:t>We che</a:t>
            </a:r>
            <a:r>
              <a:rPr lang="en-US" dirty="0" err="1"/>
              <a:t>cked</a:t>
            </a:r>
            <a:r>
              <a:rPr lang="en-US" dirty="0"/>
              <a:t> each variable to determine the percent of missing data</a:t>
            </a:r>
            <a:endParaRPr dirty="0"/>
          </a:p>
          <a:p>
            <a:pPr marL="457200" lvl="0" indent="-298450" algn="l" rtl="0">
              <a:spcBef>
                <a:spcPts val="0"/>
              </a:spcBef>
              <a:spcAft>
                <a:spcPts val="0"/>
              </a:spcAft>
              <a:buSzPts val="1100"/>
              <a:buChar char="●"/>
            </a:pPr>
            <a:r>
              <a:rPr lang="en" dirty="0"/>
              <a:t>Further analysis showed the “attributes” and “categories” variables as nested. Unnesting these variables</a:t>
            </a:r>
            <a:r>
              <a:rPr lang="en" baseline="0" dirty="0"/>
              <a:t> was important because they contained lists of potentially valuable inputs to our analysis. The attribute variable contained very specific information about each restaurant: What is the ambiance like? Do they have outside seating? </a:t>
            </a:r>
            <a:r>
              <a:rPr lang="en-US" baseline="0" dirty="0"/>
              <a:t>a</a:t>
            </a:r>
            <a:r>
              <a:rPr lang="en" baseline="0" dirty="0"/>
              <a:t>nd more. The category variable classified the dining type as fast-food, Mexican, Italian, and many more options. </a:t>
            </a:r>
            <a:r>
              <a:rPr lang="en" dirty="0"/>
              <a:t>We unnested these two variables which then gave us 91 total variables to work with. We checked again for missing data, and columns with greater than 50% of missing data were removed. </a:t>
            </a:r>
            <a:endParaRPr dirty="0"/>
          </a:p>
        </p:txBody>
      </p:sp>
    </p:spTree>
    <p:extLst>
      <p:ext uri="{BB962C8B-B14F-4D97-AF65-F5344CB8AC3E}">
        <p14:creationId xmlns:p14="http://schemas.microsoft.com/office/powerpoint/2010/main" val="1950632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5016fae470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5016fae470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US" dirty="0"/>
              <a:t>We used a correlation pair matrix</a:t>
            </a:r>
            <a:r>
              <a:rPr lang="en" dirty="0"/>
              <a:t> to measure the shape of the distributions for skewness and verify the impact on the direction of our response variable - stars. </a:t>
            </a:r>
            <a:endParaRPr dirty="0"/>
          </a:p>
          <a:p>
            <a:pPr marL="457200" lvl="0" indent="-298450" algn="l" rtl="0">
              <a:spcBef>
                <a:spcPts val="0"/>
              </a:spcBef>
              <a:spcAft>
                <a:spcPts val="0"/>
              </a:spcAft>
              <a:buSzPts val="1100"/>
              <a:buChar char="●"/>
            </a:pPr>
            <a:r>
              <a:rPr lang="en" dirty="0"/>
              <a:t>Of the datasets used, positive correlations were between 36-44%, and all sets had 50% of an impact on the response variable.</a:t>
            </a:r>
            <a:endParaRPr dirty="0"/>
          </a:p>
        </p:txBody>
      </p:sp>
    </p:spTree>
    <p:extLst>
      <p:ext uri="{BB962C8B-B14F-4D97-AF65-F5344CB8AC3E}">
        <p14:creationId xmlns:p14="http://schemas.microsoft.com/office/powerpoint/2010/main" val="3659460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50043f7c1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50043f7c1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After initial analysis of the content provided by each variable, we determined 11 variables (</a:t>
            </a:r>
            <a:r>
              <a:rPr lang="en-US" dirty="0" err="1"/>
              <a:t>user_id</a:t>
            </a:r>
            <a:r>
              <a:rPr lang="en-US" dirty="0"/>
              <a:t>, </a:t>
            </a:r>
            <a:r>
              <a:rPr lang="en-US" dirty="0" err="1"/>
              <a:t>business_id</a:t>
            </a:r>
            <a:r>
              <a:rPr lang="en-US" dirty="0"/>
              <a:t>, etc., listed here) would not be useful for our model.</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As mentioned,</a:t>
            </a:r>
            <a:r>
              <a:rPr lang="en-US" baseline="0" dirty="0"/>
              <a:t> a</a:t>
            </a:r>
            <a:r>
              <a:rPr lang="en-US" dirty="0"/>
              <a:t>ny variables with more than 50% of missing data were dropped; for example, neighborhood was completely missing and was therefore dropped.</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We also determined that our data did not need any transformations.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5860000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50043f7c15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50043f7c15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0" i="0" u="none" strike="noStrike" cap="none" dirty="0">
                <a:solidFill>
                  <a:srgbClr val="000000"/>
                </a:solidFill>
                <a:effectLst/>
                <a:latin typeface="Arial"/>
                <a:ea typeface="Arial"/>
                <a:cs typeface="Arial"/>
                <a:sym typeface="Arial"/>
              </a:rPr>
              <a:t>Moving on to model selection. We worked through two types. However before going any further let's discuss the difference and make it obvious as to why we choose the following.</a:t>
            </a:r>
            <a:endParaRPr lang="en-US" b="0" dirty="0">
              <a:effectLst/>
            </a:endParaRPr>
          </a:p>
          <a:p>
            <a:pPr rtl="0"/>
            <a:br>
              <a:rPr lang="en-US" b="0" dirty="0">
                <a:effectLst/>
              </a:rPr>
            </a:br>
            <a:r>
              <a:rPr lang="en-US" sz="1100" b="0" i="0" u="none" strike="noStrike" cap="none" dirty="0">
                <a:solidFill>
                  <a:srgbClr val="000000"/>
                </a:solidFill>
                <a:effectLst/>
                <a:latin typeface="Arial"/>
                <a:ea typeface="Arial"/>
                <a:cs typeface="Arial"/>
                <a:sym typeface="Arial"/>
              </a:rPr>
              <a:t>Logistic regression predicts the probability of an outcome that can only have two values (i.e. a dichotomy). The prediction is based on the use of one or several predictors (numerical and categorical). A linear regression is not appropriate for predicting the value of a binary variable for two reasons:</a:t>
            </a:r>
            <a:endParaRPr lang="en-US" b="0" dirty="0">
              <a:effectLst/>
            </a:endParaRPr>
          </a:p>
          <a:p>
            <a:pPr rtl="0" fontAlgn="base"/>
            <a:r>
              <a:rPr lang="en-US" sz="1100" b="0" i="0" u="none" strike="noStrike" cap="none" dirty="0">
                <a:solidFill>
                  <a:srgbClr val="000000"/>
                </a:solidFill>
                <a:effectLst/>
                <a:latin typeface="Arial"/>
                <a:ea typeface="Arial"/>
                <a:cs typeface="Arial"/>
                <a:sym typeface="Arial"/>
              </a:rPr>
              <a:t>A linear regression will predict values outside the acceptable range (e.g. predicting probabilities</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outside the range 0 to 1)</a:t>
            </a:r>
          </a:p>
          <a:p>
            <a:pPr rtl="0" fontAlgn="base"/>
            <a:r>
              <a:rPr lang="en-US" sz="1100" b="0" i="0" u="none" strike="noStrike" cap="none" dirty="0">
                <a:solidFill>
                  <a:srgbClr val="000000"/>
                </a:solidFill>
                <a:effectLst/>
                <a:latin typeface="Arial"/>
                <a:ea typeface="Arial"/>
                <a:cs typeface="Arial"/>
                <a:sym typeface="Arial"/>
              </a:rPr>
              <a:t>Since the dichotomous experiments can only have one of two possible values for each experiment, the residuals will not be normally distributed about the predicted line.</a:t>
            </a:r>
          </a:p>
          <a:p>
            <a:pPr rtl="0"/>
            <a:r>
              <a:rPr lang="en-US" sz="1100" b="0" i="0" u="none" strike="noStrike" cap="none" dirty="0">
                <a:solidFill>
                  <a:srgbClr val="000000"/>
                </a:solidFill>
                <a:effectLst/>
                <a:latin typeface="Arial"/>
                <a:ea typeface="Arial"/>
                <a:cs typeface="Arial"/>
                <a:sym typeface="Arial"/>
              </a:rPr>
              <a:t>On the other hand, a logistic regression produces a logistic curve, which is limited to values between 0 and 1. Logistic regression is similar to a linear regression, but the curve is constructed using the natural logarithm of the “odds” of the target variable, rather than the probability. Moreover, the predictors do not have to be normally distributed or have equal variance in each group.</a:t>
            </a:r>
            <a:endParaRPr lang="en-US" b="0" dirty="0">
              <a:effectLst/>
            </a:endParaRPr>
          </a:p>
          <a:p>
            <a:pPr rtl="0"/>
            <a:br>
              <a:rPr lang="en-US" b="0" dirty="0">
                <a:effectLst/>
              </a:rPr>
            </a:br>
            <a:br>
              <a:rPr lang="en-US" b="0" dirty="0">
                <a:effectLst/>
              </a:rPr>
            </a:br>
            <a:r>
              <a:rPr lang="en-US" sz="1100" b="0" i="0" u="none" strike="noStrike" cap="none" dirty="0">
                <a:solidFill>
                  <a:srgbClr val="000000"/>
                </a:solidFill>
                <a:effectLst/>
                <a:latin typeface="Arial"/>
                <a:ea typeface="Arial"/>
                <a:cs typeface="Arial"/>
                <a:sym typeface="Arial"/>
              </a:rPr>
              <a:t>We began with a linear regression using all remaining variables and further regressions with variables added or removed with the goal of improving our adjusted R-squared value. While we were able to develop this score to some degree, as the nature of our data was not quite linear in life, we chose to use logistic regression. </a:t>
            </a:r>
            <a:endParaRPr lang="en-US" b="0" dirty="0">
              <a:effectLst/>
            </a:endParaRPr>
          </a:p>
          <a:p>
            <a:pPr marL="158750" indent="0" rtl="0">
              <a:buNone/>
            </a:pPr>
            <a:br>
              <a:rPr lang="en-US" b="0" dirty="0">
                <a:effectLst/>
              </a:rPr>
            </a:br>
            <a:endParaRPr lang="en-US" b="0" dirty="0">
              <a:effectLst/>
            </a:endParaRPr>
          </a:p>
          <a:p>
            <a:pPr rtl="0"/>
            <a:r>
              <a:rPr lang="en-US" sz="1100" b="0" i="0" u="none" strike="noStrike" cap="none" dirty="0">
                <a:solidFill>
                  <a:srgbClr val="000000"/>
                </a:solidFill>
                <a:effectLst/>
                <a:latin typeface="Arial"/>
                <a:ea typeface="Arial"/>
                <a:cs typeface="Arial"/>
                <a:sym typeface="Arial"/>
              </a:rPr>
              <a:t>The interpretation is as follows:</a:t>
            </a:r>
            <a:endParaRPr lang="en-US" b="0" dirty="0">
              <a:effectLst/>
            </a:endParaRPr>
          </a:p>
          <a:p>
            <a:pPr rtl="0"/>
            <a:br>
              <a:rPr lang="en-US" b="0" dirty="0">
                <a:effectLst/>
              </a:rPr>
            </a:br>
            <a:r>
              <a:rPr lang="en-US" sz="1100" b="0" i="0" u="none" strike="noStrike" cap="none" dirty="0">
                <a:solidFill>
                  <a:srgbClr val="000000"/>
                </a:solidFill>
                <a:effectLst/>
                <a:latin typeface="Arial"/>
                <a:ea typeface="Arial"/>
                <a:cs typeface="Arial"/>
                <a:sym typeface="Arial"/>
              </a:rPr>
              <a:t>Positive impact on our Target Variable: Accepts credit cards ,Restaurant Reservations, Catering, Wheelchair accessible, Street parking, valet parking, intimate setting, hipster setting, classy and upscale settings, touristy, casual true, offers brunch</a:t>
            </a:r>
            <a:endParaRPr lang="en-US" b="0" dirty="0">
              <a:effectLst/>
            </a:endParaRPr>
          </a:p>
          <a:p>
            <a:pPr rtl="0"/>
            <a:br>
              <a:rPr lang="en-US" b="0" dirty="0">
                <a:effectLst/>
              </a:rPr>
            </a:br>
            <a:r>
              <a:rPr lang="en-US" sz="1100" b="0" i="0" u="none" strike="noStrike" cap="none" dirty="0">
                <a:solidFill>
                  <a:srgbClr val="000000"/>
                </a:solidFill>
                <a:effectLst/>
                <a:latin typeface="Arial"/>
                <a:ea typeface="Arial"/>
                <a:cs typeface="Arial"/>
                <a:sym typeface="Arial"/>
              </a:rPr>
              <a:t>Negative impact on our Target Variable: Loud Noise Levels, Noise level very loud, Restaurant attire casual, Restaurant attire very dressy, Alcohol beer and wine, full bar, and lastly offers breakfast </a:t>
            </a:r>
            <a:endParaRPr lang="en-US" b="0" dirty="0">
              <a:effectLst/>
            </a:endParaRPr>
          </a:p>
          <a:p>
            <a:br>
              <a:rPr lang="en-US" dirty="0"/>
            </a:br>
            <a:endParaRPr dirty="0"/>
          </a:p>
        </p:txBody>
      </p:sp>
    </p:spTree>
    <p:extLst>
      <p:ext uri="{BB962C8B-B14F-4D97-AF65-F5344CB8AC3E}">
        <p14:creationId xmlns:p14="http://schemas.microsoft.com/office/powerpoint/2010/main" val="799458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50043f7c15_1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50043f7c15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1" i="0" u="none" strike="noStrike" cap="none" dirty="0">
                <a:solidFill>
                  <a:srgbClr val="000000"/>
                </a:solidFill>
                <a:effectLst/>
                <a:latin typeface="Arial"/>
                <a:ea typeface="Arial"/>
                <a:cs typeface="Arial"/>
                <a:sym typeface="Arial"/>
              </a:rPr>
              <a:t>Accuracy</a:t>
            </a:r>
            <a:r>
              <a:rPr lang="en-US" sz="1100" b="0" i="0" u="none" strike="noStrike" cap="none" dirty="0">
                <a:solidFill>
                  <a:srgbClr val="000000"/>
                </a:solidFill>
                <a:effectLst/>
                <a:latin typeface="Arial"/>
                <a:ea typeface="Arial"/>
                <a:cs typeface="Arial"/>
                <a:sym typeface="Arial"/>
              </a:rPr>
              <a:t> is one metric for evaluating classification models. Informally, </a:t>
            </a:r>
            <a:r>
              <a:rPr lang="en-US" sz="1100" b="1" i="0" u="none" strike="noStrike" cap="none" dirty="0">
                <a:solidFill>
                  <a:srgbClr val="000000"/>
                </a:solidFill>
                <a:effectLst/>
                <a:latin typeface="Arial"/>
                <a:ea typeface="Arial"/>
                <a:cs typeface="Arial"/>
                <a:sym typeface="Arial"/>
              </a:rPr>
              <a:t>accuracy</a:t>
            </a:r>
            <a:r>
              <a:rPr lang="en-US" sz="1100" b="0" i="0" u="none" strike="noStrike" cap="none" dirty="0">
                <a:solidFill>
                  <a:srgbClr val="000000"/>
                </a:solidFill>
                <a:effectLst/>
                <a:latin typeface="Arial"/>
                <a:ea typeface="Arial"/>
                <a:cs typeface="Arial"/>
                <a:sym typeface="Arial"/>
              </a:rPr>
              <a:t> is the fraction of predictions our </a:t>
            </a:r>
            <a:r>
              <a:rPr lang="en-US" sz="1100" b="1" i="0" u="none" strike="noStrike" cap="none" dirty="0">
                <a:solidFill>
                  <a:srgbClr val="000000"/>
                </a:solidFill>
                <a:effectLst/>
                <a:latin typeface="Arial"/>
                <a:ea typeface="Arial"/>
                <a:cs typeface="Arial"/>
                <a:sym typeface="Arial"/>
              </a:rPr>
              <a:t>model</a:t>
            </a:r>
            <a:r>
              <a:rPr lang="en-US" sz="1100" b="0" i="0" u="none" strike="noStrike" cap="none" dirty="0">
                <a:solidFill>
                  <a:srgbClr val="000000"/>
                </a:solidFill>
                <a:effectLst/>
                <a:latin typeface="Arial"/>
                <a:ea typeface="Arial"/>
                <a:cs typeface="Arial"/>
                <a:sym typeface="Arial"/>
              </a:rPr>
              <a:t> got right. </a:t>
            </a:r>
            <a:endParaRPr lang="en-US" b="0" dirty="0">
              <a:effectLst/>
            </a:endParaRPr>
          </a:p>
          <a:p>
            <a:pPr rtl="0"/>
            <a:br>
              <a:rPr lang="en-US" b="0" dirty="0">
                <a:effectLst/>
              </a:rPr>
            </a:br>
            <a:r>
              <a:rPr lang="en-US" sz="1100" b="0" i="0" u="none" strike="noStrike" cap="none" dirty="0">
                <a:solidFill>
                  <a:srgbClr val="000000"/>
                </a:solidFill>
                <a:effectLst/>
                <a:latin typeface="Arial"/>
                <a:ea typeface="Arial"/>
                <a:cs typeface="Arial"/>
                <a:sym typeface="Arial"/>
              </a:rPr>
              <a:t>Our data were also split into test and training sets with 30% and 70% respectively split. We were able to reach 67% accuracy on our test dataset. </a:t>
            </a:r>
            <a:endParaRPr lang="en-US" b="0" dirty="0">
              <a:effectLst/>
            </a:endParaRPr>
          </a:p>
          <a:p>
            <a:br>
              <a:rPr lang="en-US" dirty="0"/>
            </a:br>
            <a:endParaRPr dirty="0"/>
          </a:p>
        </p:txBody>
      </p:sp>
    </p:spTree>
    <p:extLst>
      <p:ext uri="{BB962C8B-B14F-4D97-AF65-F5344CB8AC3E}">
        <p14:creationId xmlns:p14="http://schemas.microsoft.com/office/powerpoint/2010/main" val="5414971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13259" y="457201"/>
            <a:ext cx="6507167" cy="2400300"/>
          </a:xfrm>
        </p:spPr>
        <p:txBody>
          <a:bodyPr anchor="b">
            <a:normAutofit/>
          </a:bodyPr>
          <a:lstStyle>
            <a:lvl1pPr algn="ctr">
              <a:defRPr sz="36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313259" y="2914650"/>
            <a:ext cx="6507167" cy="1428750"/>
          </a:xfrm>
        </p:spPr>
        <p:txBody>
          <a:bodyPr anchor="t">
            <a:normAutofit/>
          </a:bodyPr>
          <a:lstStyle>
            <a:lvl1pPr marL="0" indent="0" algn="ctr">
              <a:buNone/>
              <a:defRPr sz="1575">
                <a:gradFill flip="none" rotWithShape="1">
                  <a:gsLst>
                    <a:gs pos="0">
                      <a:schemeClr val="tx1"/>
                    </a:gs>
                    <a:gs pos="100000">
                      <a:schemeClr val="tx1">
                        <a:lumMod val="75000"/>
                      </a:schemeClr>
                    </a:gs>
                  </a:gsLst>
                  <a:lin ang="5400000" scaled="0"/>
                  <a:tileRect/>
                </a:gra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3018534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3549649"/>
            <a:ext cx="742950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484709" y="699084"/>
            <a:ext cx="6169458" cy="2373732"/>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56060" y="3974702"/>
            <a:ext cx="7429500" cy="370284"/>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3228577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343149"/>
          </a:xfrm>
        </p:spPr>
        <p:txBody>
          <a:bodyPr anchor="ctr">
            <a:normAutofit/>
          </a:bodyPr>
          <a:lstStyle>
            <a:lvl1pPr algn="l">
              <a:defRPr sz="2400" b="0" cap="all"/>
            </a:lvl1pPr>
          </a:lstStyle>
          <a:p>
            <a:r>
              <a:rPr lang="en-US"/>
              <a:t>Click to edit Master title style</a:t>
            </a:r>
            <a:endParaRPr lang="en-US" dirty="0"/>
          </a:p>
        </p:txBody>
      </p:sp>
      <p:sp>
        <p:nvSpPr>
          <p:cNvPr id="3" name="Text Placeholder 2"/>
          <p:cNvSpPr>
            <a:spLocks noGrp="1"/>
          </p:cNvSpPr>
          <p:nvPr>
            <p:ph type="body" idx="1"/>
          </p:nvPr>
        </p:nvSpPr>
        <p:spPr>
          <a:xfrm>
            <a:off x="856058" y="3257550"/>
            <a:ext cx="7429500" cy="1085850"/>
          </a:xfrm>
        </p:spPr>
        <p:txBody>
          <a:bodyPr anchor="ctr">
            <a:normAutofit/>
          </a:bodyPr>
          <a:lstStyle>
            <a:lvl1pPr marL="0" indent="0" algn="l">
              <a:buNone/>
              <a:defRPr sz="150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469370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accent1"/>
                </a:solidFill>
              </a:rPr>
              <a:t>“</a:t>
            </a:r>
          </a:p>
        </p:txBody>
      </p:sp>
      <p:sp>
        <p:nvSpPr>
          <p:cNvPr id="15" name="TextBox 14"/>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24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256109" y="2514600"/>
            <a:ext cx="6629402" cy="285750"/>
          </a:xfrm>
        </p:spPr>
        <p:txBody>
          <a:bodyPr anchor="ctr"/>
          <a:lstStyle>
            <a:lvl1pPr marL="0" indent="0">
              <a:buFontTx/>
              <a:buNone/>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Edit Master text styles</a:t>
            </a:r>
          </a:p>
        </p:txBody>
      </p:sp>
      <p:sp>
        <p:nvSpPr>
          <p:cNvPr id="3" name="Text Placeholder 2"/>
          <p:cNvSpPr>
            <a:spLocks noGrp="1"/>
          </p:cNvSpPr>
          <p:nvPr>
            <p:ph type="body" idx="1"/>
          </p:nvPr>
        </p:nvSpPr>
        <p:spPr>
          <a:xfrm>
            <a:off x="856058" y="3257550"/>
            <a:ext cx="7429500" cy="1085850"/>
          </a:xfrm>
        </p:spPr>
        <p:txBody>
          <a:bodyPr vert="horz" lIns="91440" tIns="45720" rIns="91440" bIns="45720" rtlCol="0" anchor="ctr">
            <a:normAutofit/>
          </a:bodyPr>
          <a:lstStyle>
            <a:lvl1pPr>
              <a:buNone/>
              <a:defRPr lang="en-US" sz="15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084488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9" y="2481436"/>
            <a:ext cx="7429500" cy="1101600"/>
          </a:xfrm>
        </p:spPr>
        <p:txBody>
          <a:bodyPr anchor="b">
            <a:normAutofit/>
          </a:bodyPr>
          <a:lstStyle>
            <a:lvl1pPr algn="l">
              <a:defRPr sz="2400" b="0" cap="all"/>
            </a:lvl1pPr>
          </a:lstStyle>
          <a:p>
            <a:r>
              <a:rPr lang="en-US"/>
              <a:t>Click to edit Master title style</a:t>
            </a:r>
            <a:endParaRPr lang="en-US" dirty="0"/>
          </a:p>
        </p:txBody>
      </p:sp>
      <p:sp>
        <p:nvSpPr>
          <p:cNvPr id="3" name="Text Placeholder 2"/>
          <p:cNvSpPr>
            <a:spLocks noGrp="1"/>
          </p:cNvSpPr>
          <p:nvPr>
            <p:ph type="body" idx="1"/>
          </p:nvPr>
        </p:nvSpPr>
        <p:spPr>
          <a:xfrm>
            <a:off x="856058" y="3583036"/>
            <a:ext cx="7429501" cy="645300"/>
          </a:xfrm>
        </p:spPr>
        <p:txBody>
          <a:bodyPr vert="horz" lIns="91440" tIns="45720" rIns="91440" bIns="45720" rtlCol="0" anchor="t">
            <a:normAutofit/>
          </a:bodyPr>
          <a:lstStyle>
            <a:lvl1pPr>
              <a:defRPr lang="en-US" sz="15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7870957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accent1"/>
                </a:solidFill>
              </a:rPr>
              <a:t>“</a:t>
            </a:r>
          </a:p>
        </p:txBody>
      </p:sp>
      <p:sp>
        <p:nvSpPr>
          <p:cNvPr id="15" name="TextBox 14"/>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24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856059" y="2914650"/>
            <a:ext cx="7429500" cy="666750"/>
          </a:xfrm>
        </p:spPr>
        <p:txBody>
          <a:bodyPr vert="horz" lIns="91440" tIns="45720" rIns="91440" bIns="45720" rtlCol="0" anchor="b">
            <a:normAutofit/>
          </a:bodyPr>
          <a:lstStyle>
            <a:lvl1pPr>
              <a:buNone/>
              <a:defRPr lang="en-US" sz="1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856058" y="3581400"/>
            <a:ext cx="7429500" cy="762000"/>
          </a:xfrm>
        </p:spPr>
        <p:txBody>
          <a:bodyPr anchor="t">
            <a:normAutofit/>
          </a:bodyPr>
          <a:lstStyle>
            <a:lvl1pPr marL="0" indent="0" algn="l">
              <a:buNone/>
              <a:defRPr sz="135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5710463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0573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856059" y="2628900"/>
            <a:ext cx="7429500" cy="628650"/>
          </a:xfrm>
        </p:spPr>
        <p:txBody>
          <a:bodyPr vert="horz" lIns="91440" tIns="45720" rIns="91440" bIns="45720" rtlCol="0" anchor="b">
            <a:normAutofit/>
          </a:bodyPr>
          <a:lstStyle>
            <a:lvl1pPr>
              <a:buNone/>
              <a:defRPr lang="en-US" sz="21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856058" y="3257550"/>
            <a:ext cx="7429500" cy="1085850"/>
          </a:xfrm>
        </p:spPr>
        <p:txBody>
          <a:bodyPr anchor="t">
            <a:normAutofit/>
          </a:bodyPr>
          <a:lstStyle>
            <a:lvl1pPr marL="0" indent="0" algn="l">
              <a:buNone/>
              <a:defRPr sz="135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0542619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856060" y="457200"/>
            <a:ext cx="7429499" cy="142875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4107747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673" y="457200"/>
            <a:ext cx="1657886" cy="38862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6059" y="457200"/>
            <a:ext cx="5657850" cy="38862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99386852"/>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003117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smtClean="0"/>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786826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13260" y="2481436"/>
            <a:ext cx="6515100" cy="1101600"/>
          </a:xfrm>
        </p:spPr>
        <p:txBody>
          <a:bodyPr anchor="b"/>
          <a:lstStyle>
            <a:lvl1pPr algn="r">
              <a:defRPr sz="3000" b="0" cap="all"/>
            </a:lvl1pPr>
          </a:lstStyle>
          <a:p>
            <a:r>
              <a:rPr lang="en-US"/>
              <a:t>Click to edit Master title style</a:t>
            </a:r>
            <a:endParaRPr lang="en-US" dirty="0"/>
          </a:p>
        </p:txBody>
      </p:sp>
      <p:sp>
        <p:nvSpPr>
          <p:cNvPr id="3" name="Text Placeholder 2"/>
          <p:cNvSpPr>
            <a:spLocks noGrp="1"/>
          </p:cNvSpPr>
          <p:nvPr>
            <p:ph type="body" idx="1"/>
          </p:nvPr>
        </p:nvSpPr>
        <p:spPr>
          <a:xfrm>
            <a:off x="1313259" y="3583036"/>
            <a:ext cx="6515101" cy="645300"/>
          </a:xfrm>
        </p:spPr>
        <p:txBody>
          <a:bodyPr anchor="t">
            <a:normAutofit/>
          </a:bodyPr>
          <a:lstStyle>
            <a:lvl1pPr marL="0" indent="0" algn="r">
              <a:buNone/>
              <a:defRPr sz="150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3559632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6059" y="2000250"/>
            <a:ext cx="3657600" cy="2343151"/>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7959" y="2000250"/>
            <a:ext cx="3657600" cy="2343150"/>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smtClean="0"/>
              <a:t>3/3/2019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20045351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71961" y="1993900"/>
            <a:ext cx="3441698"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856059" y="2432447"/>
            <a:ext cx="3657600" cy="1910953"/>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32350" y="2000250"/>
            <a:ext cx="3453210"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7959" y="2432447"/>
            <a:ext cx="3657601" cy="1910953"/>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4928004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9282132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997206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2661841" cy="1028700"/>
          </a:xfrm>
        </p:spPr>
        <p:txBody>
          <a:bodyPr anchor="b">
            <a:normAutofit/>
          </a:bodyPr>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827859" y="457201"/>
            <a:ext cx="4457701" cy="38862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6059" y="2228850"/>
            <a:ext cx="2661841" cy="1371600"/>
          </a:xfrm>
        </p:spPr>
        <p:txBody>
          <a:bodyPr>
            <a:normAutofit/>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8758749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4000501" cy="1028700"/>
          </a:xfrm>
        </p:spPr>
        <p:txBody>
          <a:bodyPr anchor="b">
            <a:normAutofit/>
          </a:bodyPr>
          <a:lstStyle>
            <a:lvl1pPr algn="l">
              <a:defRPr sz="21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575300" y="-13716"/>
            <a:ext cx="2457449" cy="517779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56059" y="2228850"/>
            <a:ext cx="4000501" cy="1371600"/>
          </a:xfrm>
        </p:spPr>
        <p:txBody>
          <a:bodyP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a:xfrm>
            <a:off x="4799409" y="4412457"/>
            <a:ext cx="685800" cy="273844"/>
          </a:xfrm>
        </p:spPr>
        <p:txBody>
          <a:bodyPr/>
          <a:lstStyle/>
          <a:p>
            <a:fld id="{B61BEF0D-F0BB-DE4B-95CE-6DB70DBA9567}" type="datetimeFigureOut">
              <a:rPr lang="en-US" smtClean="0"/>
              <a:pPr/>
              <a:t>3/3/2019</a:t>
            </a:fld>
            <a:endParaRPr lang="en-US" dirty="0"/>
          </a:p>
        </p:txBody>
      </p:sp>
      <p:sp>
        <p:nvSpPr>
          <p:cNvPr id="6" name="Footer Placeholder 5"/>
          <p:cNvSpPr>
            <a:spLocks noGrp="1"/>
          </p:cNvSpPr>
          <p:nvPr>
            <p:ph type="ftr" sz="quarter" idx="11"/>
          </p:nvPr>
        </p:nvSpPr>
        <p:spPr>
          <a:xfrm>
            <a:off x="856059" y="4412457"/>
            <a:ext cx="3829050" cy="273844"/>
          </a:xfrm>
        </p:spPr>
        <p:txBody>
          <a:bodyPr/>
          <a:lstStyle/>
          <a:p>
            <a:endParaRPr lang="en-US" dirty="0"/>
          </a:p>
        </p:txBody>
      </p:sp>
      <p:sp>
        <p:nvSpPr>
          <p:cNvPr id="7" name="Slide Number Placeholder 6"/>
          <p:cNvSpPr>
            <a:spLocks noGrp="1"/>
          </p:cNvSpPr>
          <p:nvPr>
            <p:ph type="sldNum" sz="quarter" idx="12"/>
          </p:nvPr>
        </p:nvSpPr>
        <p:spPr>
          <a:xfrm>
            <a:off x="8056960" y="4412457"/>
            <a:ext cx="2419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6048131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6060" y="457200"/>
            <a:ext cx="7429499" cy="14287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6060" y="2000250"/>
            <a:ext cx="7429499" cy="234315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628209" y="4412457"/>
            <a:ext cx="1200150" cy="273844"/>
          </a:xfrm>
          <a:prstGeom prst="rect">
            <a:avLst/>
          </a:prstGeom>
        </p:spPr>
        <p:txBody>
          <a:bodyPr vert="horz" lIns="91440" tIns="45720" rIns="91440" bIns="45720" rtlCol="0" anchor="ctr"/>
          <a:lstStyle>
            <a:lvl1pPr algn="r">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smtClean="0"/>
              <a:pPr/>
              <a:t>3/3/2019</a:t>
            </a:fld>
            <a:endParaRPr lang="en-US" dirty="0"/>
          </a:p>
        </p:txBody>
      </p:sp>
      <p:sp>
        <p:nvSpPr>
          <p:cNvPr id="5" name="Footer Placeholder 4"/>
          <p:cNvSpPr>
            <a:spLocks noGrp="1"/>
          </p:cNvSpPr>
          <p:nvPr>
            <p:ph type="ftr" sz="quarter" idx="3"/>
          </p:nvPr>
        </p:nvSpPr>
        <p:spPr>
          <a:xfrm>
            <a:off x="856059" y="4412457"/>
            <a:ext cx="5657850" cy="273844"/>
          </a:xfrm>
          <a:prstGeom prst="rect">
            <a:avLst/>
          </a:prstGeom>
        </p:spPr>
        <p:txBody>
          <a:bodyPr vert="horz" lIns="91440" tIns="45720" rIns="91440" bIns="45720" rtlCol="0" anchor="ctr"/>
          <a:lstStyle>
            <a:lvl1pPr algn="l">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7885510" y="4412457"/>
            <a:ext cx="413375" cy="273844"/>
          </a:xfrm>
          <a:prstGeom prst="rect">
            <a:avLst/>
          </a:prstGeom>
        </p:spPr>
        <p:txBody>
          <a:bodyPr vert="horz" lIns="91440" tIns="45720" rIns="91440" bIns="45720" rtlCol="0" anchor="ctr"/>
          <a:lstStyle>
            <a:lvl1pPr algn="r">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66900780"/>
      </p:ext>
    </p:extLst>
  </p:cSld>
  <p:clrMap bg1="dk1" tx1="lt1" bg2="dk2" tx2="lt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Lst>
  <p:hf sldNum="0" hdr="0" ftr="0" dt="0"/>
  <p:txStyles>
    <p:titleStyle>
      <a:lvl1pPr algn="l" defTabSz="342900" rtl="0" eaLnBrk="1" latinLnBrk="0" hangingPunct="1">
        <a:spcBef>
          <a:spcPct val="0"/>
        </a:spcBef>
        <a:buNone/>
        <a:defRPr sz="24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tx1"/>
        </a:buClr>
        <a:buSzPct val="100000"/>
        <a:buFont typeface="Arial"/>
        <a:buChar char="•"/>
        <a:defRPr sz="15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557213" indent="-214313" algn="l" defTabSz="342900" rtl="0" eaLnBrk="1" latinLnBrk="0" hangingPunct="1">
        <a:spcBef>
          <a:spcPct val="20000"/>
        </a:spcBef>
        <a:spcAft>
          <a:spcPts val="450"/>
        </a:spcAft>
        <a:buClr>
          <a:schemeClr val="tx1"/>
        </a:buClr>
        <a:buSzPct val="100000"/>
        <a:buFont typeface="Arial"/>
        <a:buChar char="•"/>
        <a:defRPr sz="13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00113" indent="-214313" algn="l" defTabSz="342900" rtl="0" eaLnBrk="1" latinLnBrk="0" hangingPunct="1">
        <a:spcBef>
          <a:spcPct val="20000"/>
        </a:spcBef>
        <a:spcAft>
          <a:spcPts val="45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157288" indent="-128588" algn="l" defTabSz="342900" rtl="0" eaLnBrk="1" latinLnBrk="0" hangingPunct="1">
        <a:spcBef>
          <a:spcPct val="20000"/>
        </a:spcBef>
        <a:spcAft>
          <a:spcPts val="450"/>
        </a:spcAft>
        <a:buClr>
          <a:schemeClr val="tx1"/>
        </a:buClr>
        <a:buSzPct val="100000"/>
        <a:buFont typeface="Arial"/>
        <a:buChar char="•"/>
        <a:defRPr sz="10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500188" indent="-128588" algn="l" defTabSz="342900" rtl="0" eaLnBrk="1" latinLnBrk="0" hangingPunct="1">
        <a:spcBef>
          <a:spcPct val="20000"/>
        </a:spcBef>
        <a:spcAft>
          <a:spcPts val="450"/>
        </a:spcAft>
        <a:buClr>
          <a:schemeClr val="tx1"/>
        </a:buClr>
        <a:buSzPct val="100000"/>
        <a:buFont typeface="Arial"/>
        <a:buChar char="•"/>
        <a:defRPr sz="10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18859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2288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25717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29146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6.png"/><Relationship Id="rId4"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8" Type="http://schemas.openxmlformats.org/officeDocument/2006/relationships/image" Target="../media/image16.png"/><Relationship Id="rId3" Type="http://schemas.microsoft.com/office/2007/relationships/media" Target="../media/media14.m4a"/><Relationship Id="rId7" Type="http://schemas.openxmlformats.org/officeDocument/2006/relationships/image" Target="../media/image17.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notesSlide" Target="../notesSlides/notesSlide8.xml"/><Relationship Id="rId5" Type="http://schemas.openxmlformats.org/officeDocument/2006/relationships/slideLayout" Target="../slideLayouts/slideLayout18.xml"/><Relationship Id="rId4" Type="http://schemas.openxmlformats.org/officeDocument/2006/relationships/audio" Target="../media/media14.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6.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3" Type="http://schemas.openxmlformats.org/officeDocument/2006/relationships/audio" Target="../media/media16.m4a"/><Relationship Id="rId2" Type="http://schemas.microsoft.com/office/2007/relationships/media" Target="../media/media16.m4a"/><Relationship Id="rId1" Type="http://schemas.openxmlformats.org/officeDocument/2006/relationships/tags" Target="../tags/tag3.xml"/><Relationship Id="rId5" Type="http://schemas.openxmlformats.org/officeDocument/2006/relationships/image" Target="../media/image2.png"/><Relationship Id="rId4"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10.xml"/><Relationship Id="rId4"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2.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notesSlide" Target="../notesSlides/notesSlide11.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2.png"/><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svg"/><Relationship Id="rId3" Type="http://schemas.openxmlformats.org/officeDocument/2006/relationships/slideLayout" Target="../slideLayouts/slideLayout18.xml"/><Relationship Id="rId7" Type="http://schemas.openxmlformats.org/officeDocument/2006/relationships/image" Target="../media/image4.svg"/><Relationship Id="rId12" Type="http://schemas.openxmlformats.org/officeDocument/2006/relationships/image" Target="../media/image9.png"/><Relationship Id="rId17" Type="http://schemas.openxmlformats.org/officeDocument/2006/relationships/image" Target="../media/image14.svg"/><Relationship Id="rId2" Type="http://schemas.openxmlformats.org/officeDocument/2006/relationships/audio" Target="../media/media6.m4a"/><Relationship Id="rId16" Type="http://schemas.openxmlformats.org/officeDocument/2006/relationships/image" Target="../media/image13.png"/><Relationship Id="rId1" Type="http://schemas.microsoft.com/office/2007/relationships/media" Target="../media/media6.m4a"/><Relationship Id="rId6" Type="http://schemas.openxmlformats.org/officeDocument/2006/relationships/image" Target="../media/image3.png"/><Relationship Id="rId11" Type="http://schemas.openxmlformats.org/officeDocument/2006/relationships/image" Target="../media/image8.svg"/><Relationship Id="rId5" Type="http://schemas.openxmlformats.org/officeDocument/2006/relationships/image" Target="../media/image2.png"/><Relationship Id="rId15" Type="http://schemas.openxmlformats.org/officeDocument/2006/relationships/image" Target="../media/image12.svg"/><Relationship Id="rId10" Type="http://schemas.openxmlformats.org/officeDocument/2006/relationships/image" Target="../media/image7.png"/><Relationship Id="rId4" Type="http://schemas.openxmlformats.org/officeDocument/2006/relationships/notesSlide" Target="../notesSlides/notesSlide4.xml"/><Relationship Id="rId9" Type="http://schemas.openxmlformats.org/officeDocument/2006/relationships/image" Target="../media/image6.svg"/><Relationship Id="rId1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1.xml"/><Relationship Id="rId5" Type="http://schemas.openxmlformats.org/officeDocument/2006/relationships/image" Target="../media/image2.png"/><Relationship Id="rId4"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5.xml"/><Relationship Id="rId4"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5.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313259" y="457201"/>
            <a:ext cx="6507167" cy="192449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Let Us Yelp You</a:t>
            </a:r>
            <a:endParaRPr dirty="0"/>
          </a:p>
        </p:txBody>
      </p:sp>
      <p:sp>
        <p:nvSpPr>
          <p:cNvPr id="55" name="Google Shape;55;p13"/>
          <p:cNvSpPr txBox="1">
            <a:spLocks noGrp="1"/>
          </p:cNvSpPr>
          <p:nvPr>
            <p:ph type="subTitle" idx="1"/>
          </p:nvPr>
        </p:nvSpPr>
        <p:spPr>
          <a:xfrm>
            <a:off x="1313259" y="2381693"/>
            <a:ext cx="6507167" cy="2105247"/>
          </a:xfrm>
          <a:prstGeom prst="rect">
            <a:avLst/>
          </a:prstGeom>
        </p:spPr>
        <p:txBody>
          <a:bodyPr spcFirstLastPara="1" wrap="square" lIns="91425" tIns="91425" rIns="91425" bIns="91425" anchor="t" anchorCtr="0">
            <a:noAutofit/>
          </a:bodyPr>
          <a:lstStyle/>
          <a:p>
            <a:pPr lvl="0">
              <a:spcBef>
                <a:spcPts val="0"/>
              </a:spcBef>
              <a:spcAft>
                <a:spcPts val="0"/>
              </a:spcAft>
            </a:pPr>
            <a:r>
              <a:rPr lang="en-US" b="1" dirty="0">
                <a:effectLst/>
              </a:rPr>
              <a:t>Leveraging Data from Yelp to Create New Restaurants</a:t>
            </a:r>
          </a:p>
          <a:p>
            <a:pPr lvl="0">
              <a:spcBef>
                <a:spcPts val="0"/>
              </a:spcBef>
              <a:spcAft>
                <a:spcPts val="0"/>
              </a:spcAft>
            </a:pPr>
            <a:endParaRPr lang="en-US" b="1" dirty="0">
              <a:effectLst/>
            </a:endParaRPr>
          </a:p>
          <a:p>
            <a:pPr lvl="0">
              <a:spcBef>
                <a:spcPts val="0"/>
              </a:spcBef>
              <a:spcAft>
                <a:spcPts val="0"/>
              </a:spcAft>
            </a:pPr>
            <a:endParaRPr lang="en-US" b="1" dirty="0">
              <a:effectLst/>
            </a:endParaRPr>
          </a:p>
          <a:p>
            <a:pPr lvl="0">
              <a:spcBef>
                <a:spcPts val="0"/>
              </a:spcBef>
              <a:spcAft>
                <a:spcPts val="0"/>
              </a:spcAft>
            </a:pPr>
            <a:endParaRPr lang="en-US" b="1" dirty="0">
              <a:effectLst/>
            </a:endParaRPr>
          </a:p>
          <a:p>
            <a:r>
              <a:rPr lang="en-US" dirty="0">
                <a:effectLst/>
              </a:rPr>
              <a:t>WINTER 2019, MSDS SEC58, Capstone Project</a:t>
            </a:r>
          </a:p>
          <a:p>
            <a:r>
              <a:rPr lang="en-US" dirty="0">
                <a:effectLst/>
              </a:rPr>
              <a:t>SPS, Northwestern University, Evanston, IL</a:t>
            </a:r>
          </a:p>
          <a:p>
            <a:r>
              <a:rPr lang="en-US" dirty="0">
                <a:effectLst/>
              </a:rPr>
              <a:t>Advisor: Nethra </a:t>
            </a:r>
            <a:r>
              <a:rPr lang="en-US" dirty="0" err="1">
                <a:effectLst/>
              </a:rPr>
              <a:t>Sambamoorthi</a:t>
            </a:r>
            <a:r>
              <a:rPr lang="en-US" dirty="0">
                <a:effectLst/>
              </a:rPr>
              <a:t>, Ph. D</a:t>
            </a:r>
          </a:p>
          <a:p>
            <a:br>
              <a:rPr lang="en-US" dirty="0"/>
            </a:br>
            <a:endParaRPr dirty="0"/>
          </a:p>
        </p:txBody>
      </p:sp>
      <p:pic>
        <p:nvPicPr>
          <p:cNvPr id="2" name="Recorded Sound">
            <a:hlinkClick r:id="" action="ppaction://media"/>
            <a:extLst>
              <a:ext uri="{FF2B5EF4-FFF2-40B4-BE49-F238E27FC236}">
                <a16:creationId xmlns:a16="http://schemas.microsoft.com/office/drawing/2014/main" id="{A2651FDD-2B90-4CD6-8126-F0E9D165DA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064488" y="0"/>
            <a:ext cx="79512" cy="7951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250" advTm="3000">
        <p14:honeycomb/>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55">
                                            <p:txEl>
                                              <p:pRg st="4" end="4"/>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55">
                                            <p:txEl>
                                              <p:pRg st="5" end="5"/>
                                            </p:txEl>
                                          </p:spTgt>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55">
                                            <p:txEl>
                                              <p:pRg st="6" end="6"/>
                                            </p:txEl>
                                          </p:spTgt>
                                        </p:tgtEl>
                                        <p:attrNameLst>
                                          <p:attrName>style.visibility</p:attrName>
                                        </p:attrNameLst>
                                      </p:cBhvr>
                                      <p:to>
                                        <p:strVal val="visible"/>
                                      </p:to>
                                    </p:set>
                                  </p:childTnLst>
                                </p:cTn>
                              </p:par>
                              <p:par>
                                <p:cTn id="13" presetID="1" presetClass="mediacall" presetSubtype="0" fill="hold" nodeType="withEffect">
                                  <p:stCondLst>
                                    <p:cond delay="0"/>
                                  </p:stCondLst>
                                  <p:childTnLst>
                                    <p:cmd type="call" cmd="playFrom(0.0)">
                                      <p:cBhvr>
                                        <p:cTn id="14" dur="89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1023C-AFE8-4EA8-B519-48679B2038D8}"/>
              </a:ext>
            </a:extLst>
          </p:cNvPr>
          <p:cNvSpPr>
            <a:spLocks noGrp="1"/>
          </p:cNvSpPr>
          <p:nvPr>
            <p:ph type="title"/>
          </p:nvPr>
        </p:nvSpPr>
        <p:spPr/>
        <p:txBody>
          <a:bodyPr/>
          <a:lstStyle/>
          <a:p>
            <a:r>
              <a:rPr lang="en-US" dirty="0"/>
              <a:t>Cleaning the Data &amp; Choosing variables</a:t>
            </a:r>
          </a:p>
        </p:txBody>
      </p:sp>
      <p:sp>
        <p:nvSpPr>
          <p:cNvPr id="5" name="Text Placeholder 4">
            <a:extLst>
              <a:ext uri="{FF2B5EF4-FFF2-40B4-BE49-F238E27FC236}">
                <a16:creationId xmlns:a16="http://schemas.microsoft.com/office/drawing/2014/main" id="{B1F1EA30-80DE-44C1-94C5-9D8B53498747}"/>
              </a:ext>
            </a:extLst>
          </p:cNvPr>
          <p:cNvSpPr>
            <a:spLocks noGrp="1"/>
          </p:cNvSpPr>
          <p:nvPr>
            <p:ph type="body" idx="1"/>
          </p:nvPr>
        </p:nvSpPr>
        <p:spPr/>
        <p:txBody>
          <a:bodyPr/>
          <a:lstStyle/>
          <a:p>
            <a:r>
              <a:rPr lang="en-US" dirty="0"/>
              <a:t>Creating a sound foundation</a:t>
            </a:r>
          </a:p>
        </p:txBody>
      </p:sp>
      <p:pic>
        <p:nvPicPr>
          <p:cNvPr id="3" name="Recorded Sound">
            <a:hlinkClick r:id="" action="ppaction://media"/>
            <a:extLst>
              <a:ext uri="{FF2B5EF4-FFF2-40B4-BE49-F238E27FC236}">
                <a16:creationId xmlns:a16="http://schemas.microsoft.com/office/drawing/2014/main" id="{338E1E18-50BC-B449-A859-E1F1E674BCD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098281" y="0"/>
            <a:ext cx="45719" cy="45719"/>
          </a:xfrm>
          <a:prstGeom prst="rect">
            <a:avLst/>
          </a:prstGeom>
        </p:spPr>
      </p:pic>
    </p:spTree>
    <p:extLst>
      <p:ext uri="{BB962C8B-B14F-4D97-AF65-F5344CB8AC3E}">
        <p14:creationId xmlns:p14="http://schemas.microsoft.com/office/powerpoint/2010/main" val="2192611828"/>
      </p:ext>
    </p:extLst>
  </p:cSld>
  <p:clrMapOvr>
    <a:masterClrMapping/>
  </p:clrMapOvr>
  <mc:AlternateContent xmlns:mc="http://schemas.openxmlformats.org/markup-compatibility/2006">
    <mc:Choice xmlns:p14="http://schemas.microsoft.com/office/powerpoint/2010/main" Requires="p14">
      <p:transition spd="med" p14:dur="700" advTm="3970">
        <p:fade/>
      </p:transition>
    </mc:Choice>
    <mc:Fallback>
      <p:transition spd="med" advTm="397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032" fill="hold"/>
                                        <p:tgtEl>
                                          <p:spTgt spid="3"/>
                                        </p:tgtEl>
                                      </p:cBhvr>
                                    </p:cmd>
                                  </p:childTnLst>
                                </p:cTn>
                              </p:par>
                              <p:par>
                                <p:cTn id="7" presetID="55"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p:cTn id="9" dur="1000" fill="hold"/>
                                        <p:tgtEl>
                                          <p:spTgt spid="2"/>
                                        </p:tgtEl>
                                        <p:attrNameLst>
                                          <p:attrName>ppt_w</p:attrName>
                                        </p:attrNameLst>
                                      </p:cBhvr>
                                      <p:tavLst>
                                        <p:tav tm="0">
                                          <p:val>
                                            <p:strVal val="#ppt_w*0.70"/>
                                          </p:val>
                                        </p:tav>
                                        <p:tav tm="100000">
                                          <p:val>
                                            <p:strVal val="#ppt_w"/>
                                          </p:val>
                                        </p:tav>
                                      </p:tavLst>
                                    </p:anim>
                                    <p:anim calcmode="lin" valueType="num">
                                      <p:cBhvr>
                                        <p:cTn id="10" dur="1000" fill="hold"/>
                                        <p:tgtEl>
                                          <p:spTgt spid="2"/>
                                        </p:tgtEl>
                                        <p:attrNameLst>
                                          <p:attrName>ppt_h</p:attrName>
                                        </p:attrNameLst>
                                      </p:cBhvr>
                                      <p:tavLst>
                                        <p:tav tm="0">
                                          <p:val>
                                            <p:strVal val="#ppt_h"/>
                                          </p:val>
                                        </p:tav>
                                        <p:tav tm="100000">
                                          <p:val>
                                            <p:strVal val="#ppt_h"/>
                                          </p:val>
                                        </p:tav>
                                      </p:tavLst>
                                    </p:anim>
                                    <p:animEffect transition="in" filter="fade">
                                      <p:cBhvr>
                                        <p:cTn id="11" dur="1000"/>
                                        <p:tgtEl>
                                          <p:spTgt spid="2"/>
                                        </p:tgtEl>
                                      </p:cBhvr>
                                    </p:animEffect>
                                  </p:childTnLst>
                                </p:cTn>
                              </p:par>
                              <p:par>
                                <p:cTn id="12" presetID="1" presetClass="entr" presetSubtype="0" fill="hold" grpId="0" nodeType="withEffect">
                                  <p:stCondLst>
                                    <p:cond delay="1300"/>
                                  </p:stCondLst>
                                  <p:childTnLst>
                                    <p:set>
                                      <p:cBhvr>
                                        <p:cTn id="13"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3"/>
                </p:tgtEl>
              </p:cMediaNode>
            </p:audio>
          </p:childTnLst>
        </p:cTn>
      </p:par>
    </p:tnLst>
    <p:bldLst>
      <p:bldP spid="2" grpId="0"/>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Cleansing &amp; Variable Reduction</a:t>
            </a:r>
            <a:endParaRPr dirty="0"/>
          </a:p>
        </p:txBody>
      </p:sp>
      <p:sp>
        <p:nvSpPr>
          <p:cNvPr id="121" name="Google Shape;121;p23"/>
          <p:cNvSpPr txBox="1">
            <a:spLocks noGrp="1"/>
          </p:cNvSpPr>
          <p:nvPr>
            <p:ph type="body" idx="1"/>
          </p:nvPr>
        </p:nvSpPr>
        <p:spPr>
          <a:prstGeom prst="rect">
            <a:avLst/>
          </a:prstGeom>
        </p:spPr>
        <p:txBody>
          <a:bodyPr spcFirstLastPara="1" wrap="square" lIns="91425" tIns="91425" rIns="91425" bIns="91425" anchor="t" anchorCtr="0">
            <a:noAutofit/>
          </a:bodyPr>
          <a:lstStyle/>
          <a:p>
            <a:pPr marL="285750" indent="-285750">
              <a:spcBef>
                <a:spcPts val="1600"/>
              </a:spcBef>
            </a:pPr>
            <a:r>
              <a:rPr lang="en-US" sz="1800" dirty="0"/>
              <a:t>Variable Reduction</a:t>
            </a:r>
          </a:p>
          <a:p>
            <a:pPr marL="742950" lvl="1" indent="-285750"/>
            <a:r>
              <a:rPr lang="en-US" sz="1600" dirty="0"/>
              <a:t>Not useful: </a:t>
            </a:r>
            <a:r>
              <a:rPr lang="en-US" sz="1600" dirty="0" err="1"/>
              <a:t>user_id</a:t>
            </a:r>
            <a:r>
              <a:rPr lang="en-US" sz="1600" dirty="0"/>
              <a:t>, </a:t>
            </a:r>
            <a:r>
              <a:rPr lang="en-US" sz="1600" dirty="0" err="1"/>
              <a:t>business_id</a:t>
            </a:r>
            <a:r>
              <a:rPr lang="en-US" sz="1600" dirty="0"/>
              <a:t>, address, city, state, hours, longitude, latitude, name, neighborhood and </a:t>
            </a:r>
            <a:r>
              <a:rPr lang="en-US" sz="1600" dirty="0" err="1"/>
              <a:t>postal_code</a:t>
            </a:r>
            <a:endParaRPr lang="en-US" sz="1600" dirty="0"/>
          </a:p>
          <a:p>
            <a:pPr marL="0" lvl="0" indent="0" algn="l" rtl="0">
              <a:spcBef>
                <a:spcPts val="0"/>
              </a:spcBef>
              <a:spcAft>
                <a:spcPts val="1600"/>
              </a:spcAft>
              <a:buNone/>
            </a:pPr>
            <a:endParaRPr lang="en-US" dirty="0"/>
          </a:p>
          <a:p>
            <a:pPr marL="285750" indent="-285750">
              <a:spcAft>
                <a:spcPts val="1600"/>
              </a:spcAft>
            </a:pPr>
            <a:r>
              <a:rPr lang="en-US" sz="1800" dirty="0"/>
              <a:t>Removed Variables - Missing data &gt;50%</a:t>
            </a:r>
          </a:p>
          <a:p>
            <a:pPr marL="285750" indent="-285750">
              <a:spcAft>
                <a:spcPts val="1600"/>
              </a:spcAft>
            </a:pPr>
            <a:endParaRPr lang="en-US" sz="1800" dirty="0"/>
          </a:p>
          <a:p>
            <a:pPr marL="285750" indent="-285750">
              <a:spcAft>
                <a:spcPts val="1600"/>
              </a:spcAft>
            </a:pPr>
            <a:r>
              <a:rPr lang="en-US" sz="1800" dirty="0"/>
              <a:t>No Data Transformations</a:t>
            </a:r>
            <a:endParaRPr sz="1800" dirty="0"/>
          </a:p>
        </p:txBody>
      </p:sp>
      <p:pic>
        <p:nvPicPr>
          <p:cNvPr id="2" name="Recorded Sound">
            <a:hlinkClick r:id="" action="ppaction://media"/>
            <a:extLst>
              <a:ext uri="{FF2B5EF4-FFF2-40B4-BE49-F238E27FC236}">
                <a16:creationId xmlns:a16="http://schemas.microsoft.com/office/drawing/2014/main" id="{EA1052A3-6C3A-1641-9E7E-F70E43568D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086114" y="0"/>
            <a:ext cx="57886" cy="57886"/>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28480">
        <p:fade/>
      </p:transition>
    </mc:Choice>
    <mc:Fallback>
      <p:transition spd="med" advTm="284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544" fill="hold"/>
                                        <p:tgtEl>
                                          <p:spTgt spid="2"/>
                                        </p:tgtEl>
                                      </p:cBhvr>
                                    </p:cmd>
                                  </p:childTnLst>
                                </p:cTn>
                              </p:par>
                              <p:par>
                                <p:cTn id="7" presetID="1" presetClass="entr" presetSubtype="0" fill="hold" grpId="0" nodeType="withEffect">
                                  <p:stCondLst>
                                    <p:cond delay="0"/>
                                  </p:stCondLst>
                                  <p:childTnLst>
                                    <p:set>
                                      <p:cBhvr>
                                        <p:cTn id="8" dur="1" fill="hold">
                                          <p:stCondLst>
                                            <p:cond delay="0"/>
                                          </p:stCondLst>
                                        </p:cTn>
                                        <p:tgtEl>
                                          <p:spTgt spid="120"/>
                                        </p:tgtEl>
                                        <p:attrNameLst>
                                          <p:attrName>style.visibility</p:attrName>
                                        </p:attrNameLst>
                                      </p:cBhvr>
                                      <p:to>
                                        <p:strVal val="visible"/>
                                      </p:to>
                                    </p:set>
                                  </p:childTnLst>
                                </p:cTn>
                              </p:par>
                              <p:par>
                                <p:cTn id="9" presetID="16" presetClass="entr" presetSubtype="21" fill="hold" nodeType="withEffect">
                                  <p:stCondLst>
                                    <p:cond delay="6300"/>
                                  </p:stCondLst>
                                  <p:childTnLst>
                                    <p:set>
                                      <p:cBhvr>
                                        <p:cTn id="10" dur="1" fill="hold">
                                          <p:stCondLst>
                                            <p:cond delay="0"/>
                                          </p:stCondLst>
                                        </p:cTn>
                                        <p:tgtEl>
                                          <p:spTgt spid="121">
                                            <p:txEl>
                                              <p:pRg st="0" end="0"/>
                                            </p:txEl>
                                          </p:spTgt>
                                        </p:tgtEl>
                                        <p:attrNameLst>
                                          <p:attrName>style.visibility</p:attrName>
                                        </p:attrNameLst>
                                      </p:cBhvr>
                                      <p:to>
                                        <p:strVal val="visible"/>
                                      </p:to>
                                    </p:set>
                                    <p:animEffect transition="in" filter="barn(inVertical)">
                                      <p:cBhvr>
                                        <p:cTn id="11" dur="500"/>
                                        <p:tgtEl>
                                          <p:spTgt spid="121">
                                            <p:txEl>
                                              <p:pRg st="0" end="0"/>
                                            </p:txEl>
                                          </p:spTgt>
                                        </p:tgtEl>
                                      </p:cBhvr>
                                    </p:animEffect>
                                  </p:childTnLst>
                                </p:cTn>
                              </p:par>
                              <p:par>
                                <p:cTn id="12" presetID="16" presetClass="entr" presetSubtype="21" fill="hold" nodeType="withEffect">
                                  <p:stCondLst>
                                    <p:cond delay="7500"/>
                                  </p:stCondLst>
                                  <p:childTnLst>
                                    <p:set>
                                      <p:cBhvr>
                                        <p:cTn id="13" dur="1" fill="hold">
                                          <p:stCondLst>
                                            <p:cond delay="0"/>
                                          </p:stCondLst>
                                        </p:cTn>
                                        <p:tgtEl>
                                          <p:spTgt spid="121">
                                            <p:txEl>
                                              <p:pRg st="1" end="1"/>
                                            </p:txEl>
                                          </p:spTgt>
                                        </p:tgtEl>
                                        <p:attrNameLst>
                                          <p:attrName>style.visibility</p:attrName>
                                        </p:attrNameLst>
                                      </p:cBhvr>
                                      <p:to>
                                        <p:strVal val="visible"/>
                                      </p:to>
                                    </p:set>
                                    <p:animEffect transition="in" filter="barn(inVertical)">
                                      <p:cBhvr>
                                        <p:cTn id="14" dur="1600"/>
                                        <p:tgtEl>
                                          <p:spTgt spid="121">
                                            <p:txEl>
                                              <p:pRg st="1" end="1"/>
                                            </p:txEl>
                                          </p:spTgt>
                                        </p:tgtEl>
                                      </p:cBhvr>
                                    </p:animEffect>
                                  </p:childTnLst>
                                </p:cTn>
                              </p:par>
                              <p:par>
                                <p:cTn id="15" presetID="16" presetClass="entr" presetSubtype="21" fill="hold" nodeType="withEffect">
                                  <p:stCondLst>
                                    <p:cond delay="16400"/>
                                  </p:stCondLst>
                                  <p:childTnLst>
                                    <p:set>
                                      <p:cBhvr>
                                        <p:cTn id="16" dur="1" fill="hold">
                                          <p:stCondLst>
                                            <p:cond delay="0"/>
                                          </p:stCondLst>
                                        </p:cTn>
                                        <p:tgtEl>
                                          <p:spTgt spid="121">
                                            <p:txEl>
                                              <p:pRg st="3" end="3"/>
                                            </p:txEl>
                                          </p:spTgt>
                                        </p:tgtEl>
                                        <p:attrNameLst>
                                          <p:attrName>style.visibility</p:attrName>
                                        </p:attrNameLst>
                                      </p:cBhvr>
                                      <p:to>
                                        <p:strVal val="visible"/>
                                      </p:to>
                                    </p:set>
                                    <p:animEffect transition="in" filter="barn(inVertical)">
                                      <p:cBhvr>
                                        <p:cTn id="17" dur="500"/>
                                        <p:tgtEl>
                                          <p:spTgt spid="121">
                                            <p:txEl>
                                              <p:pRg st="3" end="3"/>
                                            </p:txEl>
                                          </p:spTgt>
                                        </p:tgtEl>
                                      </p:cBhvr>
                                    </p:animEffect>
                                  </p:childTnLst>
                                </p:cTn>
                              </p:par>
                              <p:par>
                                <p:cTn id="18" presetID="16" presetClass="entr" presetSubtype="21" fill="hold" nodeType="withEffect">
                                  <p:stCondLst>
                                    <p:cond delay="26700"/>
                                  </p:stCondLst>
                                  <p:childTnLst>
                                    <p:set>
                                      <p:cBhvr>
                                        <p:cTn id="19" dur="1" fill="hold">
                                          <p:stCondLst>
                                            <p:cond delay="0"/>
                                          </p:stCondLst>
                                        </p:cTn>
                                        <p:tgtEl>
                                          <p:spTgt spid="121">
                                            <p:txEl>
                                              <p:pRg st="5" end="5"/>
                                            </p:txEl>
                                          </p:spTgt>
                                        </p:tgtEl>
                                        <p:attrNameLst>
                                          <p:attrName>style.visibility</p:attrName>
                                        </p:attrNameLst>
                                      </p:cBhvr>
                                      <p:to>
                                        <p:strVal val="visible"/>
                                      </p:to>
                                    </p:set>
                                    <p:animEffect transition="in" filter="barn(inVertical)">
                                      <p:cBhvr>
                                        <p:cTn id="20" dur="1600"/>
                                        <p:tgtEl>
                                          <p:spTgt spid="12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1" fill="hold" display="0">
                  <p:stCondLst>
                    <p:cond delay="indefinite"/>
                  </p:stCondLst>
                  <p:endCondLst>
                    <p:cond evt="onStopAudio" delay="0">
                      <p:tgtEl>
                        <p:sldTgt/>
                      </p:tgtEl>
                    </p:cond>
                  </p:endCondLst>
                </p:cTn>
                <p:tgtEl>
                  <p:spTgt spid="2"/>
                </p:tgtEl>
              </p:cMediaNode>
            </p:audio>
          </p:childTnLst>
        </p:cTn>
      </p:par>
    </p:tnLst>
    <p:bldLst>
      <p:bldP spid="1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1023C-AFE8-4EA8-B519-48679B2038D8}"/>
              </a:ext>
            </a:extLst>
          </p:cNvPr>
          <p:cNvSpPr>
            <a:spLocks noGrp="1"/>
          </p:cNvSpPr>
          <p:nvPr>
            <p:ph type="title"/>
          </p:nvPr>
        </p:nvSpPr>
        <p:spPr/>
        <p:txBody>
          <a:bodyPr/>
          <a:lstStyle/>
          <a:p>
            <a:r>
              <a:rPr lang="en-US" dirty="0"/>
              <a:t>Analysis</a:t>
            </a:r>
          </a:p>
        </p:txBody>
      </p:sp>
      <p:sp>
        <p:nvSpPr>
          <p:cNvPr id="5" name="Text Placeholder 4">
            <a:extLst>
              <a:ext uri="{FF2B5EF4-FFF2-40B4-BE49-F238E27FC236}">
                <a16:creationId xmlns:a16="http://schemas.microsoft.com/office/drawing/2014/main" id="{B1F1EA30-80DE-44C1-94C5-9D8B53498747}"/>
              </a:ext>
            </a:extLst>
          </p:cNvPr>
          <p:cNvSpPr>
            <a:spLocks noGrp="1"/>
          </p:cNvSpPr>
          <p:nvPr>
            <p:ph type="body" idx="1"/>
          </p:nvPr>
        </p:nvSpPr>
        <p:spPr/>
        <p:txBody>
          <a:bodyPr/>
          <a:lstStyle/>
          <a:p>
            <a:r>
              <a:rPr lang="en-US" dirty="0"/>
              <a:t>Model implementation</a:t>
            </a:r>
          </a:p>
        </p:txBody>
      </p:sp>
      <p:pic>
        <p:nvPicPr>
          <p:cNvPr id="3" name="Recorded Sound">
            <a:hlinkClick r:id="" action="ppaction://media"/>
            <a:extLst>
              <a:ext uri="{FF2B5EF4-FFF2-40B4-BE49-F238E27FC236}">
                <a16:creationId xmlns:a16="http://schemas.microsoft.com/office/drawing/2014/main" id="{ED329592-9F0D-374B-9EB8-46BC6D84E92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080028" y="0"/>
            <a:ext cx="63972" cy="63972"/>
          </a:xfrm>
          <a:prstGeom prst="rect">
            <a:avLst/>
          </a:prstGeom>
        </p:spPr>
      </p:pic>
    </p:spTree>
    <p:extLst>
      <p:ext uri="{BB962C8B-B14F-4D97-AF65-F5344CB8AC3E}">
        <p14:creationId xmlns:p14="http://schemas.microsoft.com/office/powerpoint/2010/main" val="3971594873"/>
      </p:ext>
    </p:extLst>
  </p:cSld>
  <p:clrMapOvr>
    <a:masterClrMapping/>
  </p:clrMapOvr>
  <mc:AlternateContent xmlns:mc="http://schemas.openxmlformats.org/markup-compatibility/2006">
    <mc:Choice xmlns:p14="http://schemas.microsoft.com/office/powerpoint/2010/main" Requires="p14">
      <p:transition spd="med" p14:dur="700" advTm="5250">
        <p:fade/>
      </p:transition>
    </mc:Choice>
    <mc:Fallback>
      <p:transition spd="med" advTm="52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248" fill="hold"/>
                                        <p:tgtEl>
                                          <p:spTgt spid="3"/>
                                        </p:tgtEl>
                                      </p:cBhvr>
                                    </p:cmd>
                                  </p:childTnLst>
                                </p:cTn>
                              </p:par>
                              <p:par>
                                <p:cTn id="7" presetID="55"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p:cTn id="9" dur="1000" fill="hold"/>
                                        <p:tgtEl>
                                          <p:spTgt spid="2"/>
                                        </p:tgtEl>
                                        <p:attrNameLst>
                                          <p:attrName>ppt_w</p:attrName>
                                        </p:attrNameLst>
                                      </p:cBhvr>
                                      <p:tavLst>
                                        <p:tav tm="0">
                                          <p:val>
                                            <p:strVal val="#ppt_w*0.70"/>
                                          </p:val>
                                        </p:tav>
                                        <p:tav tm="100000">
                                          <p:val>
                                            <p:strVal val="#ppt_w"/>
                                          </p:val>
                                        </p:tav>
                                      </p:tavLst>
                                    </p:anim>
                                    <p:anim calcmode="lin" valueType="num">
                                      <p:cBhvr>
                                        <p:cTn id="10" dur="1000" fill="hold"/>
                                        <p:tgtEl>
                                          <p:spTgt spid="2"/>
                                        </p:tgtEl>
                                        <p:attrNameLst>
                                          <p:attrName>ppt_h</p:attrName>
                                        </p:attrNameLst>
                                      </p:cBhvr>
                                      <p:tavLst>
                                        <p:tav tm="0">
                                          <p:val>
                                            <p:strVal val="#ppt_h"/>
                                          </p:val>
                                        </p:tav>
                                        <p:tav tm="100000">
                                          <p:val>
                                            <p:strVal val="#ppt_h"/>
                                          </p:val>
                                        </p:tav>
                                      </p:tavLst>
                                    </p:anim>
                                    <p:animEffect transition="in" filter="fade">
                                      <p:cBhvr>
                                        <p:cTn id="11" dur="1000"/>
                                        <p:tgtEl>
                                          <p:spTgt spid="2"/>
                                        </p:tgtEl>
                                      </p:cBhvr>
                                    </p:animEffect>
                                  </p:childTnLst>
                                </p:cTn>
                              </p:par>
                              <p:par>
                                <p:cTn id="12" presetID="1" presetClass="entr" presetSubtype="0" fill="hold" grpId="0" nodeType="withEffect">
                                  <p:stCondLst>
                                    <p:cond delay="2300"/>
                                  </p:stCondLst>
                                  <p:childTnLst>
                                    <p:set>
                                      <p:cBhvr>
                                        <p:cTn id="13"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3"/>
                </p:tgtEl>
              </p:cMediaNode>
            </p:audio>
          </p:childTnLst>
        </p:cTn>
      </p:par>
    </p:tnLst>
    <p:bldLst>
      <p:bldP spid="2" grpId="0"/>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Analysis - </a:t>
            </a:r>
            <a:r>
              <a:rPr lang="en" dirty="0"/>
              <a:t>Model Selection</a:t>
            </a:r>
            <a:endParaRPr dirty="0"/>
          </a:p>
        </p:txBody>
      </p:sp>
      <p:sp>
        <p:nvSpPr>
          <p:cNvPr id="115" name="Google Shape;115;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fontAlgn="base"/>
            <a:r>
              <a:rPr lang="en-US" sz="1600" dirty="0">
                <a:effectLst/>
              </a:rPr>
              <a:t>Linear Regression (OLS)</a:t>
            </a:r>
            <a:r>
              <a:rPr lang="en-US" sz="1050" dirty="0">
                <a:effectLst/>
              </a:rPr>
              <a:t> </a:t>
            </a:r>
            <a:endParaRPr lang="en-US" sz="1600" dirty="0">
              <a:effectLst/>
            </a:endParaRPr>
          </a:p>
          <a:p>
            <a:pPr lvl="1" fontAlgn="base"/>
            <a:r>
              <a:rPr lang="en-US" sz="1400" dirty="0">
                <a:effectLst/>
              </a:rPr>
              <a:t>TARGET = Restaurants with 4.5-5 Star Ratings</a:t>
            </a:r>
          </a:p>
          <a:p>
            <a:pPr lvl="1"/>
            <a:r>
              <a:rPr lang="en-US" sz="1200" dirty="0">
                <a:effectLst/>
              </a:rPr>
              <a:t>TARGET = 0.0285 x </a:t>
            </a:r>
            <a:r>
              <a:rPr lang="en-US" sz="1200" dirty="0" err="1">
                <a:effectLst/>
              </a:rPr>
              <a:t>OutdoorSeating</a:t>
            </a:r>
            <a:r>
              <a:rPr lang="en-US" sz="1200" dirty="0">
                <a:effectLst/>
              </a:rPr>
              <a:t> + 0.0439 x </a:t>
            </a:r>
            <a:r>
              <a:rPr lang="en-US" sz="1200" dirty="0" err="1">
                <a:effectLst/>
              </a:rPr>
              <a:t>RestaurantsReservations</a:t>
            </a:r>
            <a:r>
              <a:rPr lang="en-US" sz="1200" dirty="0">
                <a:effectLst/>
              </a:rPr>
              <a:t> + 0.1116 x Caters -0.0172 x </a:t>
            </a:r>
            <a:r>
              <a:rPr lang="en-US" sz="1200" dirty="0" err="1">
                <a:effectLst/>
              </a:rPr>
              <a:t>NoiseLevel_average</a:t>
            </a:r>
            <a:r>
              <a:rPr lang="en-US" sz="1200" dirty="0">
                <a:effectLst/>
              </a:rPr>
              <a:t> - 0.0503 x </a:t>
            </a:r>
            <a:r>
              <a:rPr lang="en-US" sz="1200" dirty="0" err="1">
                <a:effectLst/>
              </a:rPr>
              <a:t>NoiseLevel_loud</a:t>
            </a:r>
            <a:r>
              <a:rPr lang="en-US" sz="1200" dirty="0">
                <a:effectLst/>
              </a:rPr>
              <a:t> - 0.1115 x </a:t>
            </a:r>
            <a:r>
              <a:rPr lang="en-US" sz="1200" dirty="0" err="1">
                <a:effectLst/>
              </a:rPr>
              <a:t>NoiseLevel_very_loud</a:t>
            </a:r>
            <a:r>
              <a:rPr lang="en-US" sz="1200" dirty="0">
                <a:effectLst/>
              </a:rPr>
              <a:t> - 0.0737 x </a:t>
            </a:r>
            <a:r>
              <a:rPr lang="en-US" sz="1200" dirty="0" err="1">
                <a:effectLst/>
              </a:rPr>
              <a:t>RestaurantsAttire_casual</a:t>
            </a:r>
            <a:r>
              <a:rPr lang="en-US" sz="1200" dirty="0">
                <a:effectLst/>
              </a:rPr>
              <a:t> + 0.1565 x </a:t>
            </a:r>
            <a:r>
              <a:rPr lang="en-US" sz="1200" dirty="0" err="1">
                <a:effectLst/>
              </a:rPr>
              <a:t>Street_Parking</a:t>
            </a:r>
            <a:r>
              <a:rPr lang="en-US" sz="1200" dirty="0">
                <a:effectLst/>
              </a:rPr>
              <a:t>_ </a:t>
            </a:r>
            <a:r>
              <a:rPr lang="en-US" sz="1200" dirty="0" err="1">
                <a:effectLst/>
              </a:rPr>
              <a:t>Fals</a:t>
            </a:r>
            <a:r>
              <a:rPr lang="en-US" sz="1200" dirty="0">
                <a:effectLst/>
              </a:rPr>
              <a:t> + 0.2656 x </a:t>
            </a:r>
            <a:r>
              <a:rPr lang="en-US" sz="1200" dirty="0" err="1">
                <a:effectLst/>
              </a:rPr>
              <a:t>Street_Parking</a:t>
            </a:r>
            <a:r>
              <a:rPr lang="en-US" sz="1200" dirty="0">
                <a:effectLst/>
              </a:rPr>
              <a:t>_ True - 0.1084 x </a:t>
            </a:r>
            <a:r>
              <a:rPr lang="en-US" sz="1200" dirty="0" err="1">
                <a:effectLst/>
              </a:rPr>
              <a:t>Alcohol_full_bar</a:t>
            </a:r>
            <a:r>
              <a:rPr lang="en-US" sz="1200" dirty="0">
                <a:effectLst/>
              </a:rPr>
              <a:t> + 0.3183 x intimate_ True + 0.1093 x hipster_ True + 0.1104 x classy_ True + 0.1394 x upscale_ True </a:t>
            </a:r>
            <a:endParaRPr lang="en-US" sz="1100" dirty="0">
              <a:effectLst/>
            </a:endParaRPr>
          </a:p>
          <a:p>
            <a:pPr fontAlgn="base"/>
            <a:r>
              <a:rPr lang="en-US" sz="1600" dirty="0">
                <a:effectLst/>
              </a:rPr>
              <a:t>Logistic Regression (Logit)</a:t>
            </a:r>
          </a:p>
          <a:p>
            <a:pPr lvl="1" fontAlgn="base"/>
            <a:r>
              <a:rPr lang="en-US" sz="1400" dirty="0">
                <a:effectLst/>
              </a:rPr>
              <a:t>TARGET = Restaurants with 4.5-5 Star Ratings </a:t>
            </a:r>
          </a:p>
          <a:p>
            <a:pPr lvl="1"/>
            <a:r>
              <a:rPr lang="en-US" sz="1200" dirty="0">
                <a:effectLst/>
              </a:rPr>
              <a:t>TARGET = [logit (-0.8085 x </a:t>
            </a:r>
            <a:r>
              <a:rPr lang="en-US" sz="1200" dirty="0" err="1">
                <a:effectLst/>
              </a:rPr>
              <a:t>BusinessAcceptsCreditCards</a:t>
            </a:r>
            <a:r>
              <a:rPr lang="en-US" sz="1200" dirty="0">
                <a:effectLst/>
              </a:rPr>
              <a:t> + 0.4376 x </a:t>
            </a:r>
            <a:r>
              <a:rPr lang="en-US" sz="1200" dirty="0" err="1">
                <a:effectLst/>
              </a:rPr>
              <a:t>RestaurantsReservations</a:t>
            </a:r>
            <a:r>
              <a:rPr lang="en-US" sz="1200" dirty="0">
                <a:effectLst/>
              </a:rPr>
              <a:t> + 0.7519 x Caters + 1.0093 x </a:t>
            </a:r>
            <a:r>
              <a:rPr lang="en-US" sz="1200" dirty="0" err="1">
                <a:effectLst/>
              </a:rPr>
              <a:t>WheelchairAccessible</a:t>
            </a:r>
            <a:r>
              <a:rPr lang="en-US" sz="1200" dirty="0">
                <a:effectLst/>
              </a:rPr>
              <a:t> - 0.4266 x </a:t>
            </a:r>
            <a:r>
              <a:rPr lang="en-US" sz="1200" dirty="0" err="1">
                <a:effectLst/>
              </a:rPr>
              <a:t>NoiseLevel_loud</a:t>
            </a:r>
            <a:r>
              <a:rPr lang="en-US" sz="1200" dirty="0">
                <a:effectLst/>
              </a:rPr>
              <a:t> - 2.6864 x </a:t>
            </a:r>
            <a:r>
              <a:rPr lang="en-US" sz="1200" dirty="0" err="1">
                <a:effectLst/>
              </a:rPr>
              <a:t>NoiseLevel_very_loud</a:t>
            </a:r>
            <a:r>
              <a:rPr lang="en-US" sz="1200" dirty="0">
                <a:effectLst/>
              </a:rPr>
              <a:t> - 1.1308 x </a:t>
            </a:r>
            <a:r>
              <a:rPr lang="en-US" sz="1200" dirty="0" err="1">
                <a:effectLst/>
              </a:rPr>
              <a:t>RestaurantsAttire_casual</a:t>
            </a:r>
            <a:r>
              <a:rPr lang="en-US" sz="1200" dirty="0">
                <a:effectLst/>
              </a:rPr>
              <a:t> - 1.2093 x </a:t>
            </a:r>
            <a:r>
              <a:rPr lang="en-US" sz="1200" dirty="0" err="1">
                <a:effectLst/>
              </a:rPr>
              <a:t>RestaurantsAttire_dressy</a:t>
            </a:r>
            <a:r>
              <a:rPr lang="en-US" sz="1200" dirty="0">
                <a:effectLst/>
              </a:rPr>
              <a:t> + 0.8316 x </a:t>
            </a:r>
            <a:r>
              <a:rPr lang="en-US" sz="1200" dirty="0" err="1">
                <a:effectLst/>
              </a:rPr>
              <a:t>Street_Parking</a:t>
            </a:r>
            <a:r>
              <a:rPr lang="en-US" sz="1200" dirty="0">
                <a:effectLst/>
              </a:rPr>
              <a:t>_ True + 0.8743 x Valet_ True - 0.4051 x </a:t>
            </a:r>
            <a:r>
              <a:rPr lang="en-US" sz="1200" dirty="0" err="1">
                <a:effectLst/>
              </a:rPr>
              <a:t>Alcohol_beer_and_wine</a:t>
            </a:r>
            <a:r>
              <a:rPr lang="en-US" sz="1200" dirty="0">
                <a:effectLst/>
              </a:rPr>
              <a:t> - 1.1175 x </a:t>
            </a:r>
            <a:r>
              <a:rPr lang="en-US" sz="1200" dirty="0" err="1">
                <a:effectLst/>
              </a:rPr>
              <a:t>Alcohol_full_bar</a:t>
            </a:r>
            <a:r>
              <a:rPr lang="en-US" sz="1200" dirty="0">
                <a:effectLst/>
              </a:rPr>
              <a:t> + 1.8494 x intimate_ True + 0.7620 x hipster_ True + 2.0950 x touristy_ True + 0.5984 x casual_ True - 0.8698 x breakfast_ True </a:t>
            </a:r>
            <a:r>
              <a:rPr lang="en-US" sz="1400" dirty="0">
                <a:effectLst/>
              </a:rPr>
              <a:t>+ </a:t>
            </a:r>
            <a:r>
              <a:rPr lang="en-US" sz="1200" dirty="0">
                <a:effectLst/>
              </a:rPr>
              <a:t>0.6753 x brunch_ True)]</a:t>
            </a:r>
          </a:p>
          <a:p>
            <a:pPr marL="114300" indent="0">
              <a:buNone/>
            </a:pPr>
            <a:br>
              <a:rPr lang="en-US" dirty="0"/>
            </a:br>
            <a:endParaRPr dirty="0"/>
          </a:p>
        </p:txBody>
      </p:sp>
      <p:pic>
        <p:nvPicPr>
          <p:cNvPr id="1028" name="Picture 4" descr="https://lh6.googleusercontent.com/tDzgm4ORzgYitVxd70liYt97JtNXAzsC3GijHTt65A0yALvYjXGp-ygjrpvgQFvhj44EqJkQB7JAxh22D6cjWFnBeEQE2gYbe-faGrlfTxZJLHMaao8wG22YqVU1Jcg7xjmTGEqsR9w">
            <a:extLst>
              <a:ext uri="{FF2B5EF4-FFF2-40B4-BE49-F238E27FC236}">
                <a16:creationId xmlns:a16="http://schemas.microsoft.com/office/drawing/2014/main" id="{6ED368D1-CD42-4F9B-B1CB-465F93F5087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329727" y="79221"/>
            <a:ext cx="6654021" cy="3241525"/>
          </a:xfrm>
          <a:prstGeom prst="rect">
            <a:avLst/>
          </a:prstGeom>
          <a:noFill/>
          <a:extLst>
            <a:ext uri="{909E8E84-426E-40DD-AFC4-6F175D3DCCD1}">
              <a14:hiddenFill xmlns:a14="http://schemas.microsoft.com/office/drawing/2010/main">
                <a:solidFill>
                  <a:srgbClr val="FFFFFF"/>
                </a:solidFill>
              </a14:hiddenFill>
            </a:ext>
          </a:extLst>
        </p:spPr>
      </p:pic>
      <p:pic>
        <p:nvPicPr>
          <p:cNvPr id="2" name="Recorded Sound">
            <a:hlinkClick r:id="" action="ppaction://media"/>
            <a:extLst>
              <a:ext uri="{FF2B5EF4-FFF2-40B4-BE49-F238E27FC236}">
                <a16:creationId xmlns:a16="http://schemas.microsoft.com/office/drawing/2014/main" id="{51CDE4A6-1C16-414C-BB2B-A15ED55114FA}"/>
              </a:ext>
            </a:extLst>
          </p:cNvPr>
          <p:cNvPicPr>
            <a:picLocks noChangeAspect="1"/>
          </p:cNvPicPr>
          <p:nvPr>
            <a:audioFile r:link="rId2"/>
            <p:extLst>
              <p:ext uri="{DAA4B4D4-6D71-4841-9C94-3DE7FCFB9230}">
                <p14:media xmlns:p14="http://schemas.microsoft.com/office/powerpoint/2010/main" r:embed="rId1"/>
              </p:ext>
            </p:extLst>
          </p:nvPr>
        </p:nvPicPr>
        <p:blipFill>
          <a:blip r:embed="rId8">
            <a:duotone>
              <a:schemeClr val="accent2">
                <a:shade val="45000"/>
                <a:satMod val="135000"/>
              </a:schemeClr>
              <a:prstClr val="white"/>
            </a:duotone>
          </a:blip>
          <a:stretch>
            <a:fillRect/>
          </a:stretch>
        </p:blipFill>
        <p:spPr>
          <a:xfrm flipH="1">
            <a:off x="9073492" y="-22114"/>
            <a:ext cx="79221" cy="79221"/>
          </a:xfrm>
          <a:prstGeom prst="rect">
            <a:avLst/>
          </a:prstGeom>
        </p:spPr>
      </p:pic>
      <p:pic>
        <p:nvPicPr>
          <p:cNvPr id="3" name="Recorded Sound">
            <a:hlinkClick r:id="" action="ppaction://media"/>
            <a:extLst>
              <a:ext uri="{FF2B5EF4-FFF2-40B4-BE49-F238E27FC236}">
                <a16:creationId xmlns:a16="http://schemas.microsoft.com/office/drawing/2014/main" id="{37B84D39-9080-2945-8050-A96D423A8B8F}"/>
              </a:ext>
            </a:extLst>
          </p:cNvPr>
          <p:cNvPicPr>
            <a:picLocks noChangeAspect="1"/>
          </p:cNvPicPr>
          <p:nvPr>
            <a:audioFile r:link="rId4"/>
            <p:extLst>
              <p:ext uri="{DAA4B4D4-6D71-4841-9C94-3DE7FCFB9230}">
                <p14:media xmlns:p14="http://schemas.microsoft.com/office/powerpoint/2010/main" r:embed="rId3"/>
              </p:ext>
            </p:extLst>
          </p:nvPr>
        </p:nvPicPr>
        <p:blipFill>
          <a:blip r:embed="rId8">
            <a:duotone>
              <a:schemeClr val="accent2">
                <a:shade val="45000"/>
                <a:satMod val="135000"/>
              </a:schemeClr>
              <a:prstClr val="white"/>
            </a:duotone>
          </a:blip>
          <a:stretch>
            <a:fillRect/>
          </a:stretch>
        </p:blipFill>
        <p:spPr>
          <a:xfrm>
            <a:off x="100215" y="3931966"/>
            <a:ext cx="211485" cy="211485"/>
          </a:xfrm>
          <a:prstGeom prst="rect">
            <a:avLst/>
          </a:prstGeom>
        </p:spPr>
      </p:pic>
      <p:sp>
        <p:nvSpPr>
          <p:cNvPr id="4" name="TextBox 3">
            <a:extLst>
              <a:ext uri="{FF2B5EF4-FFF2-40B4-BE49-F238E27FC236}">
                <a16:creationId xmlns:a16="http://schemas.microsoft.com/office/drawing/2014/main" id="{0A8255AE-EFDA-4FA5-B5E4-4BC1B020C6D6}"/>
              </a:ext>
            </a:extLst>
          </p:cNvPr>
          <p:cNvSpPr txBox="1"/>
          <p:nvPr/>
        </p:nvSpPr>
        <p:spPr>
          <a:xfrm>
            <a:off x="3366052" y="2954944"/>
            <a:ext cx="1205948" cy="365803"/>
          </a:xfrm>
          <a:prstGeom prst="rect">
            <a:avLst/>
          </a:prstGeom>
          <a:noFill/>
        </p:spPr>
        <p:txBody>
          <a:bodyPr wrap="square" rtlCol="0">
            <a:spAutoFit/>
          </a:bodyPr>
          <a:lstStyle/>
          <a:p>
            <a:r>
              <a:rPr lang="en-US" dirty="0"/>
              <a:t>Chosen</a:t>
            </a:r>
          </a:p>
        </p:txBody>
      </p:sp>
    </p:spTree>
  </p:cSld>
  <p:clrMapOvr>
    <a:masterClrMapping/>
  </p:clrMapOvr>
  <mc:AlternateContent xmlns:mc="http://schemas.openxmlformats.org/markup-compatibility/2006">
    <mc:Choice xmlns:p14="http://schemas.microsoft.com/office/powerpoint/2010/main" Requires="p14">
      <p:transition spd="med" p14:dur="700" advTm="155070">
        <p:fade/>
      </p:transition>
    </mc:Choice>
    <mc:Fallback>
      <p:transition spd="med" advTm="15507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6575" fill="hold"/>
                                        <p:tgtEl>
                                          <p:spTgt spid="2"/>
                                        </p:tgtEl>
                                      </p:cBhvr>
                                    </p:cmd>
                                  </p:childTnLst>
                                </p:cTn>
                              </p:par>
                              <p:par>
                                <p:cTn id="7" presetID="1" presetClass="entr" presetSubtype="0" fill="hold" grpId="0" nodeType="withEffect">
                                  <p:stCondLst>
                                    <p:cond delay="300"/>
                                  </p:stCondLst>
                                  <p:childTnLst>
                                    <p:set>
                                      <p:cBhvr>
                                        <p:cTn id="8" dur="1" fill="hold">
                                          <p:stCondLst>
                                            <p:cond delay="0"/>
                                          </p:stCondLst>
                                        </p:cTn>
                                        <p:tgtEl>
                                          <p:spTgt spid="114"/>
                                        </p:tgtEl>
                                        <p:attrNameLst>
                                          <p:attrName>style.visibility</p:attrName>
                                        </p:attrNameLst>
                                      </p:cBhvr>
                                      <p:to>
                                        <p:strVal val="visible"/>
                                      </p:to>
                                    </p:set>
                                  </p:childTnLst>
                                </p:cTn>
                              </p:par>
                              <p:par>
                                <p:cTn id="9" presetID="14" presetClass="entr" presetSubtype="10" fill="hold" nodeType="withEffect">
                                  <p:stCondLst>
                                    <p:cond delay="8800"/>
                                  </p:stCondLst>
                                  <p:childTnLst>
                                    <p:set>
                                      <p:cBhvr>
                                        <p:cTn id="10" dur="1" fill="hold">
                                          <p:stCondLst>
                                            <p:cond delay="0"/>
                                          </p:stCondLst>
                                        </p:cTn>
                                        <p:tgtEl>
                                          <p:spTgt spid="115">
                                            <p:txEl>
                                              <p:pRg st="3" end="3"/>
                                            </p:txEl>
                                          </p:spTgt>
                                        </p:tgtEl>
                                        <p:attrNameLst>
                                          <p:attrName>style.visibility</p:attrName>
                                        </p:attrNameLst>
                                      </p:cBhvr>
                                      <p:to>
                                        <p:strVal val="visible"/>
                                      </p:to>
                                    </p:set>
                                    <p:animEffect transition="in" filter="randombar(horizontal)">
                                      <p:cBhvr>
                                        <p:cTn id="11" dur="500"/>
                                        <p:tgtEl>
                                          <p:spTgt spid="115">
                                            <p:txEl>
                                              <p:pRg st="3" end="3"/>
                                            </p:txEl>
                                          </p:spTgt>
                                        </p:tgtEl>
                                      </p:cBhvr>
                                    </p:animEffect>
                                  </p:childTnLst>
                                </p:cTn>
                              </p:par>
                              <p:par>
                                <p:cTn id="12" presetID="14" presetClass="entr" presetSubtype="10" fill="hold" nodeType="withEffect">
                                  <p:stCondLst>
                                    <p:cond delay="24100"/>
                                  </p:stCondLst>
                                  <p:childTnLst>
                                    <p:set>
                                      <p:cBhvr>
                                        <p:cTn id="13" dur="1" fill="hold">
                                          <p:stCondLst>
                                            <p:cond delay="0"/>
                                          </p:stCondLst>
                                        </p:cTn>
                                        <p:tgtEl>
                                          <p:spTgt spid="115">
                                            <p:txEl>
                                              <p:pRg st="0" end="0"/>
                                            </p:txEl>
                                          </p:spTgt>
                                        </p:tgtEl>
                                        <p:attrNameLst>
                                          <p:attrName>style.visibility</p:attrName>
                                        </p:attrNameLst>
                                      </p:cBhvr>
                                      <p:to>
                                        <p:strVal val="visible"/>
                                      </p:to>
                                    </p:set>
                                    <p:animEffect transition="in" filter="randombar(horizontal)">
                                      <p:cBhvr>
                                        <p:cTn id="14" dur="500"/>
                                        <p:tgtEl>
                                          <p:spTgt spid="115">
                                            <p:txEl>
                                              <p:pRg st="0" end="0"/>
                                            </p:txEl>
                                          </p:spTgt>
                                        </p:tgtEl>
                                      </p:cBhvr>
                                    </p:animEffect>
                                  </p:childTnLst>
                                </p:cTn>
                              </p:par>
                              <p:par>
                                <p:cTn id="15" presetID="53" presetClass="entr" presetSubtype="16" fill="hold" nodeType="withEffect">
                                  <p:stCondLst>
                                    <p:cond delay="49100"/>
                                  </p:stCondLst>
                                  <p:childTnLst>
                                    <p:set>
                                      <p:cBhvr>
                                        <p:cTn id="16" dur="1" fill="hold">
                                          <p:stCondLst>
                                            <p:cond delay="0"/>
                                          </p:stCondLst>
                                        </p:cTn>
                                        <p:tgtEl>
                                          <p:spTgt spid="1028"/>
                                        </p:tgtEl>
                                        <p:attrNameLst>
                                          <p:attrName>style.visibility</p:attrName>
                                        </p:attrNameLst>
                                      </p:cBhvr>
                                      <p:to>
                                        <p:strVal val="visible"/>
                                      </p:to>
                                    </p:set>
                                    <p:anim calcmode="lin" valueType="num">
                                      <p:cBhvr>
                                        <p:cTn id="17" dur="1000" fill="hold"/>
                                        <p:tgtEl>
                                          <p:spTgt spid="1028"/>
                                        </p:tgtEl>
                                        <p:attrNameLst>
                                          <p:attrName>ppt_w</p:attrName>
                                        </p:attrNameLst>
                                      </p:cBhvr>
                                      <p:tavLst>
                                        <p:tav tm="0">
                                          <p:val>
                                            <p:fltVal val="0"/>
                                          </p:val>
                                        </p:tav>
                                        <p:tav tm="100000">
                                          <p:val>
                                            <p:strVal val="#ppt_w"/>
                                          </p:val>
                                        </p:tav>
                                      </p:tavLst>
                                    </p:anim>
                                    <p:anim calcmode="lin" valueType="num">
                                      <p:cBhvr>
                                        <p:cTn id="18" dur="1000" fill="hold"/>
                                        <p:tgtEl>
                                          <p:spTgt spid="1028"/>
                                        </p:tgtEl>
                                        <p:attrNameLst>
                                          <p:attrName>ppt_h</p:attrName>
                                        </p:attrNameLst>
                                      </p:cBhvr>
                                      <p:tavLst>
                                        <p:tav tm="0">
                                          <p:val>
                                            <p:fltVal val="0"/>
                                          </p:val>
                                        </p:tav>
                                        <p:tav tm="100000">
                                          <p:val>
                                            <p:strVal val="#ppt_h"/>
                                          </p:val>
                                        </p:tav>
                                      </p:tavLst>
                                    </p:anim>
                                    <p:animEffect transition="in" filter="fade">
                                      <p:cBhvr>
                                        <p:cTn id="19" dur="1000"/>
                                        <p:tgtEl>
                                          <p:spTgt spid="1028"/>
                                        </p:tgtEl>
                                      </p:cBhvr>
                                    </p:animEffect>
                                  </p:childTnLst>
                                </p:cTn>
                              </p:par>
                              <p:par>
                                <p:cTn id="20" presetID="9" presetClass="exit" presetSubtype="0" fill="hold" nodeType="withEffect">
                                  <p:stCondLst>
                                    <p:cond delay="76400"/>
                                  </p:stCondLst>
                                  <p:childTnLst>
                                    <p:animEffect transition="out" filter="dissolve">
                                      <p:cBhvr>
                                        <p:cTn id="21" dur="500"/>
                                        <p:tgtEl>
                                          <p:spTgt spid="1028"/>
                                        </p:tgtEl>
                                      </p:cBhvr>
                                    </p:animEffect>
                                    <p:set>
                                      <p:cBhvr>
                                        <p:cTn id="22" dur="1" fill="hold">
                                          <p:stCondLst>
                                            <p:cond delay="499"/>
                                          </p:stCondLst>
                                        </p:cTn>
                                        <p:tgtEl>
                                          <p:spTgt spid="1028"/>
                                        </p:tgtEl>
                                        <p:attrNameLst>
                                          <p:attrName>style.visibility</p:attrName>
                                        </p:attrNameLst>
                                      </p:cBhvr>
                                      <p:to>
                                        <p:strVal val="hidden"/>
                                      </p:to>
                                    </p:set>
                                  </p:childTnLst>
                                </p:cTn>
                              </p:par>
                              <p:par>
                                <p:cTn id="23" presetID="14" presetClass="entr" presetSubtype="10" fill="hold" nodeType="withEffect">
                                  <p:stCondLst>
                                    <p:cond delay="78700"/>
                                  </p:stCondLst>
                                  <p:childTnLst>
                                    <p:set>
                                      <p:cBhvr>
                                        <p:cTn id="24" dur="1" fill="hold">
                                          <p:stCondLst>
                                            <p:cond delay="0"/>
                                          </p:stCondLst>
                                        </p:cTn>
                                        <p:tgtEl>
                                          <p:spTgt spid="115">
                                            <p:txEl>
                                              <p:pRg st="1" end="1"/>
                                            </p:txEl>
                                          </p:spTgt>
                                        </p:tgtEl>
                                        <p:attrNameLst>
                                          <p:attrName>style.visibility</p:attrName>
                                        </p:attrNameLst>
                                      </p:cBhvr>
                                      <p:to>
                                        <p:strVal val="visible"/>
                                      </p:to>
                                    </p:set>
                                    <p:animEffect transition="in" filter="randombar(horizontal)">
                                      <p:cBhvr>
                                        <p:cTn id="25" dur="500"/>
                                        <p:tgtEl>
                                          <p:spTgt spid="115">
                                            <p:txEl>
                                              <p:pRg st="1" end="1"/>
                                            </p:txEl>
                                          </p:spTgt>
                                        </p:tgtEl>
                                      </p:cBhvr>
                                    </p:animEffect>
                                  </p:childTnLst>
                                </p:cTn>
                              </p:par>
                              <p:par>
                                <p:cTn id="26" presetID="14" presetClass="entr" presetSubtype="10" fill="hold" nodeType="withEffect">
                                  <p:stCondLst>
                                    <p:cond delay="78800"/>
                                  </p:stCondLst>
                                  <p:childTnLst>
                                    <p:set>
                                      <p:cBhvr>
                                        <p:cTn id="27" dur="1" fill="hold">
                                          <p:stCondLst>
                                            <p:cond delay="0"/>
                                          </p:stCondLst>
                                        </p:cTn>
                                        <p:tgtEl>
                                          <p:spTgt spid="115">
                                            <p:txEl>
                                              <p:pRg st="2" end="2"/>
                                            </p:txEl>
                                          </p:spTgt>
                                        </p:tgtEl>
                                        <p:attrNameLst>
                                          <p:attrName>style.visibility</p:attrName>
                                        </p:attrNameLst>
                                      </p:cBhvr>
                                      <p:to>
                                        <p:strVal val="visible"/>
                                      </p:to>
                                    </p:set>
                                    <p:animEffect transition="in" filter="randombar(horizontal)">
                                      <p:cBhvr>
                                        <p:cTn id="28" dur="500"/>
                                        <p:tgtEl>
                                          <p:spTgt spid="115">
                                            <p:txEl>
                                              <p:pRg st="2" end="2"/>
                                            </p:txEl>
                                          </p:spTgt>
                                        </p:tgtEl>
                                      </p:cBhvr>
                                    </p:animEffect>
                                  </p:childTnLst>
                                </p:cTn>
                              </p:par>
                              <p:par>
                                <p:cTn id="29" presetID="14" presetClass="entr" presetSubtype="10" fill="hold" grpId="0" nodeType="withEffect">
                                  <p:stCondLst>
                                    <p:cond delay="93700"/>
                                  </p:stCondLst>
                                  <p:childTnLst>
                                    <p:set>
                                      <p:cBhvr>
                                        <p:cTn id="30" dur="1" fill="hold">
                                          <p:stCondLst>
                                            <p:cond delay="0"/>
                                          </p:stCondLst>
                                        </p:cTn>
                                        <p:tgtEl>
                                          <p:spTgt spid="4"/>
                                        </p:tgtEl>
                                        <p:attrNameLst>
                                          <p:attrName>style.visibility</p:attrName>
                                        </p:attrNameLst>
                                      </p:cBhvr>
                                      <p:to>
                                        <p:strVal val="visible"/>
                                      </p:to>
                                    </p:set>
                                    <p:animEffect transition="in" filter="randombar(horizontal)">
                                      <p:cBhvr>
                                        <p:cTn id="31" dur="500"/>
                                        <p:tgtEl>
                                          <p:spTgt spid="4"/>
                                        </p:tgtEl>
                                      </p:cBhvr>
                                    </p:animEffect>
                                  </p:childTnLst>
                                </p:cTn>
                              </p:par>
                              <p:par>
                                <p:cTn id="32" presetID="1" presetClass="mediacall" presetSubtype="0" fill="hold" nodeType="withEffect">
                                  <p:stCondLst>
                                    <p:cond delay="95400"/>
                                  </p:stCondLst>
                                  <p:childTnLst>
                                    <p:cmd type="call" cmd="playFrom(0.0)">
                                      <p:cBhvr>
                                        <p:cTn id="33" dur="1" fill="hold"/>
                                        <p:tgtEl>
                                          <p:spTgt spid="3"/>
                                        </p:tgtEl>
                                      </p:cBhvr>
                                    </p:cmd>
                                  </p:childTnLst>
                                </p:cTn>
                              </p:par>
                              <p:par>
                                <p:cTn id="34" presetID="14" presetClass="entr" presetSubtype="10" fill="hold" nodeType="withEffect">
                                  <p:stCondLst>
                                    <p:cond delay="98800"/>
                                  </p:stCondLst>
                                  <p:childTnLst>
                                    <p:set>
                                      <p:cBhvr>
                                        <p:cTn id="35" dur="1" fill="hold">
                                          <p:stCondLst>
                                            <p:cond delay="0"/>
                                          </p:stCondLst>
                                        </p:cTn>
                                        <p:tgtEl>
                                          <p:spTgt spid="115">
                                            <p:txEl>
                                              <p:pRg st="4" end="4"/>
                                            </p:txEl>
                                          </p:spTgt>
                                        </p:tgtEl>
                                        <p:attrNameLst>
                                          <p:attrName>style.visibility</p:attrName>
                                        </p:attrNameLst>
                                      </p:cBhvr>
                                      <p:to>
                                        <p:strVal val="visible"/>
                                      </p:to>
                                    </p:set>
                                    <p:animEffect transition="in" filter="randombar(horizontal)">
                                      <p:cBhvr>
                                        <p:cTn id="36" dur="500"/>
                                        <p:tgtEl>
                                          <p:spTgt spid="115">
                                            <p:txEl>
                                              <p:pRg st="4" end="4"/>
                                            </p:txEl>
                                          </p:spTgt>
                                        </p:tgtEl>
                                      </p:cBhvr>
                                    </p:animEffect>
                                  </p:childTnLst>
                                </p:cTn>
                              </p:par>
                              <p:par>
                                <p:cTn id="37" presetID="14" presetClass="entr" presetSubtype="10" fill="hold" nodeType="withEffect">
                                  <p:stCondLst>
                                    <p:cond delay="99000"/>
                                  </p:stCondLst>
                                  <p:childTnLst>
                                    <p:set>
                                      <p:cBhvr>
                                        <p:cTn id="38" dur="1" fill="hold">
                                          <p:stCondLst>
                                            <p:cond delay="0"/>
                                          </p:stCondLst>
                                        </p:cTn>
                                        <p:tgtEl>
                                          <p:spTgt spid="115">
                                            <p:txEl>
                                              <p:pRg st="5" end="5"/>
                                            </p:txEl>
                                          </p:spTgt>
                                        </p:tgtEl>
                                        <p:attrNameLst>
                                          <p:attrName>style.visibility</p:attrName>
                                        </p:attrNameLst>
                                      </p:cBhvr>
                                      <p:to>
                                        <p:strVal val="visible"/>
                                      </p:to>
                                    </p:set>
                                    <p:animEffect transition="in" filter="randombar(horizontal)">
                                      <p:cBhvr>
                                        <p:cTn id="39" dur="500"/>
                                        <p:tgtEl>
                                          <p:spTgt spid="1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40" fill="hold" display="0">
                  <p:stCondLst>
                    <p:cond delay="indefinite"/>
                  </p:stCondLst>
                  <p:endCondLst>
                    <p:cond evt="onStopAudio" delay="0">
                      <p:tgtEl>
                        <p:sldTgt/>
                      </p:tgtEl>
                    </p:cond>
                  </p:endCondLst>
                </p:cTn>
                <p:tgtEl>
                  <p:spTgt spid="2"/>
                </p:tgtEl>
              </p:cMediaNode>
            </p:audio>
            <p:audio>
              <p:cMediaNode vol="80000" numSld="999" showWhenStopped="0">
                <p:cTn id="41" fill="hold" display="0">
                  <p:stCondLst>
                    <p:cond delay="indefinite"/>
                  </p:stCondLst>
                  <p:endCondLst>
                    <p:cond evt="onStopAudio" delay="0">
                      <p:tgtEl>
                        <p:sldTgt/>
                      </p:tgtEl>
                    </p:cond>
                  </p:endCondLst>
                </p:cTn>
                <p:tgtEl>
                  <p:spTgt spid="3"/>
                </p:tgtEl>
              </p:cMediaNode>
            </p:audio>
          </p:childTnLst>
        </p:cTn>
      </p:par>
    </p:tnLst>
    <p:bldLst>
      <p:bldP spid="114"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analysis</a:t>
            </a:r>
            <a:endParaRPr dirty="0"/>
          </a:p>
        </p:txBody>
      </p:sp>
      <p:sp>
        <p:nvSpPr>
          <p:cNvPr id="127" name="Google Shape;127;p24"/>
          <p:cNvSpPr txBox="1">
            <a:spLocks noGrp="1"/>
          </p:cNvSpPr>
          <p:nvPr>
            <p:ph type="body" idx="1"/>
          </p:nvPr>
        </p:nvSpPr>
        <p:spPr>
          <a:prstGeom prst="rect">
            <a:avLst/>
          </a:prstGeom>
        </p:spPr>
        <p:txBody>
          <a:bodyPr spcFirstLastPara="1" wrap="square" lIns="91425" tIns="91425" rIns="91425" bIns="91425" anchor="t" anchorCtr="0">
            <a:noAutofit/>
          </a:bodyPr>
          <a:lstStyle/>
          <a:p>
            <a:pPr marL="285750" indent="-285750">
              <a:spcAft>
                <a:spcPts val="1600"/>
              </a:spcAft>
            </a:pPr>
            <a:r>
              <a:rPr lang="en-US" dirty="0">
                <a:effectLst/>
              </a:rPr>
              <a:t>Accuracy of logistic regression classifier on test set:</a:t>
            </a:r>
          </a:p>
          <a:p>
            <a:pPr marL="0" lvl="0" indent="0" algn="l" rtl="0">
              <a:spcBef>
                <a:spcPts val="0"/>
              </a:spcBef>
              <a:spcAft>
                <a:spcPts val="1600"/>
              </a:spcAft>
              <a:buNone/>
            </a:pPr>
            <a:endParaRPr dirty="0"/>
          </a:p>
        </p:txBody>
      </p:sp>
      <p:pic>
        <p:nvPicPr>
          <p:cNvPr id="2050" name="Picture 2" descr="https://lh5.googleusercontent.com/aqg914GGVUfQ_o-daRTKr0US2k7Plv24ZP9ePyraTH054ROAAFreOZtg3WT35NMKmPT8HOYrh3GoyzSzRKndGvxXUqSwvwO-pdGhVsEg8gtNL4JnPgI9-eIMdL8euYK0C_ufiXdll7E">
            <a:extLst>
              <a:ext uri="{FF2B5EF4-FFF2-40B4-BE49-F238E27FC236}">
                <a16:creationId xmlns:a16="http://schemas.microsoft.com/office/drawing/2014/main" id="{F2CD2F25-F2C4-4779-918B-7FB74D2AF5E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1700" y="1781225"/>
            <a:ext cx="8296275" cy="22098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lh5.googleusercontent.com/lmFKhSBq4psh33uks9LABkVUSXrTgoOLPtWvsxBW1YXNuc930_0pvUFzOvh95huErMTTPdwMnoHdjcp-PkUvfuTGG4MPSQ5L1fB7p5h79sPx91dohXQdRJjWuFXjH4i0yv0PmkNm-TU">
            <a:extLst>
              <a:ext uri="{FF2B5EF4-FFF2-40B4-BE49-F238E27FC236}">
                <a16:creationId xmlns:a16="http://schemas.microsoft.com/office/drawing/2014/main" id="{C4F10447-2D5E-405C-9FB5-3F3525E6E64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95307" y="1517289"/>
            <a:ext cx="5953386" cy="3562733"/>
          </a:xfrm>
          <a:prstGeom prst="rect">
            <a:avLst/>
          </a:prstGeom>
          <a:noFill/>
          <a:extLst>
            <a:ext uri="{909E8E84-426E-40DD-AFC4-6F175D3DCCD1}">
              <a14:hiddenFill xmlns:a14="http://schemas.microsoft.com/office/drawing/2010/main">
                <a:solidFill>
                  <a:srgbClr val="FFFFFF"/>
                </a:solidFill>
              </a14:hiddenFill>
            </a:ext>
          </a:extLst>
        </p:spPr>
      </p:pic>
      <p:pic>
        <p:nvPicPr>
          <p:cNvPr id="2" name="Recorded Sound">
            <a:hlinkClick r:id="" action="ppaction://media"/>
            <a:extLst>
              <a:ext uri="{FF2B5EF4-FFF2-40B4-BE49-F238E27FC236}">
                <a16:creationId xmlns:a16="http://schemas.microsoft.com/office/drawing/2014/main" id="{36BA1C9D-2709-FF4C-BB5F-EE7949590D4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flipH="1" flipV="1">
            <a:off x="9073124" y="43208"/>
            <a:ext cx="45719" cy="45719"/>
          </a:xfrm>
          <a:prstGeom prst="rect">
            <a:avLst/>
          </a:prstGeom>
        </p:spPr>
      </p:pic>
      <p:sp>
        <p:nvSpPr>
          <p:cNvPr id="3" name="TextBox 2">
            <a:extLst>
              <a:ext uri="{FF2B5EF4-FFF2-40B4-BE49-F238E27FC236}">
                <a16:creationId xmlns:a16="http://schemas.microsoft.com/office/drawing/2014/main" id="{30CE0294-0273-4F7A-B247-B712B67371FE}"/>
              </a:ext>
            </a:extLst>
          </p:cNvPr>
          <p:cNvSpPr txBox="1"/>
          <p:nvPr/>
        </p:nvSpPr>
        <p:spPr>
          <a:xfrm>
            <a:off x="5378824" y="1147957"/>
            <a:ext cx="1631576" cy="369332"/>
          </a:xfrm>
          <a:prstGeom prst="rect">
            <a:avLst/>
          </a:prstGeom>
          <a:noFill/>
        </p:spPr>
        <p:txBody>
          <a:bodyPr wrap="square" rtlCol="0">
            <a:spAutoFit/>
          </a:bodyPr>
          <a:lstStyle/>
          <a:p>
            <a:r>
              <a:rPr lang="en-US" dirty="0"/>
              <a:t>0.67 or 67%</a:t>
            </a:r>
          </a:p>
        </p:txBody>
      </p:sp>
    </p:spTree>
  </p:cSld>
  <p:clrMapOvr>
    <a:masterClrMapping/>
  </p:clrMapOvr>
  <mc:AlternateContent xmlns:mc="http://schemas.openxmlformats.org/markup-compatibility/2006">
    <mc:Choice xmlns:p14="http://schemas.microsoft.com/office/powerpoint/2010/main" Requires="p14">
      <p:transition spd="med" p14:dur="700" advTm="24620">
        <p:fade/>
      </p:transition>
    </mc:Choice>
    <mc:Fallback>
      <p:transition spd="med" advTm="246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4640" fill="hold"/>
                                        <p:tgtEl>
                                          <p:spTgt spid="2"/>
                                        </p:tgtEl>
                                      </p:cBhvr>
                                    </p:cmd>
                                  </p:childTnLst>
                                </p:cTn>
                              </p:par>
                              <p:par>
                                <p:cTn id="7" presetID="1" presetClass="entr" presetSubtype="0" fill="hold" grpId="0" nodeType="withEffect">
                                  <p:stCondLst>
                                    <p:cond delay="0"/>
                                  </p:stCondLst>
                                  <p:childTnLst>
                                    <p:set>
                                      <p:cBhvr>
                                        <p:cTn id="8" dur="1" fill="hold">
                                          <p:stCondLst>
                                            <p:cond delay="0"/>
                                          </p:stCondLst>
                                        </p:cTn>
                                        <p:tgtEl>
                                          <p:spTgt spid="126"/>
                                        </p:tgtEl>
                                        <p:attrNameLst>
                                          <p:attrName>style.visibility</p:attrName>
                                        </p:attrNameLst>
                                      </p:cBhvr>
                                      <p:to>
                                        <p:strVal val="visible"/>
                                      </p:to>
                                    </p:set>
                                  </p:childTnLst>
                                </p:cTn>
                              </p:par>
                              <p:par>
                                <p:cTn id="9" presetID="22" presetClass="entr" presetSubtype="1" fill="hold" nodeType="withEffect">
                                  <p:stCondLst>
                                    <p:cond delay="2400"/>
                                  </p:stCondLst>
                                  <p:childTnLst>
                                    <p:set>
                                      <p:cBhvr>
                                        <p:cTn id="10" dur="1" fill="hold">
                                          <p:stCondLst>
                                            <p:cond delay="0"/>
                                          </p:stCondLst>
                                        </p:cTn>
                                        <p:tgtEl>
                                          <p:spTgt spid="127">
                                            <p:txEl>
                                              <p:pRg st="0" end="0"/>
                                            </p:txEl>
                                          </p:spTgt>
                                        </p:tgtEl>
                                        <p:attrNameLst>
                                          <p:attrName>style.visibility</p:attrName>
                                        </p:attrNameLst>
                                      </p:cBhvr>
                                      <p:to>
                                        <p:strVal val="visible"/>
                                      </p:to>
                                    </p:set>
                                    <p:animEffect transition="in" filter="wipe(up)">
                                      <p:cBhvr>
                                        <p:cTn id="11" dur="500"/>
                                        <p:tgtEl>
                                          <p:spTgt spid="127">
                                            <p:txEl>
                                              <p:pRg st="0" end="0"/>
                                            </p:txEl>
                                          </p:spTgt>
                                        </p:tgtEl>
                                      </p:cBhvr>
                                    </p:animEffect>
                                  </p:childTnLst>
                                </p:cTn>
                              </p:par>
                              <p:par>
                                <p:cTn id="12" presetID="55" presetClass="entr" presetSubtype="0" fill="hold" nodeType="withEffect">
                                  <p:stCondLst>
                                    <p:cond delay="8600"/>
                                  </p:stCondLst>
                                  <p:childTnLst>
                                    <p:set>
                                      <p:cBhvr>
                                        <p:cTn id="13" dur="1" fill="hold">
                                          <p:stCondLst>
                                            <p:cond delay="0"/>
                                          </p:stCondLst>
                                        </p:cTn>
                                        <p:tgtEl>
                                          <p:spTgt spid="2050"/>
                                        </p:tgtEl>
                                        <p:attrNameLst>
                                          <p:attrName>style.visibility</p:attrName>
                                        </p:attrNameLst>
                                      </p:cBhvr>
                                      <p:to>
                                        <p:strVal val="visible"/>
                                      </p:to>
                                    </p:set>
                                    <p:anim calcmode="lin" valueType="num">
                                      <p:cBhvr>
                                        <p:cTn id="14" dur="700" fill="hold"/>
                                        <p:tgtEl>
                                          <p:spTgt spid="2050"/>
                                        </p:tgtEl>
                                        <p:attrNameLst>
                                          <p:attrName>ppt_w</p:attrName>
                                        </p:attrNameLst>
                                      </p:cBhvr>
                                      <p:tavLst>
                                        <p:tav tm="0">
                                          <p:val>
                                            <p:strVal val="#ppt_w*0.70"/>
                                          </p:val>
                                        </p:tav>
                                        <p:tav tm="100000">
                                          <p:val>
                                            <p:strVal val="#ppt_w"/>
                                          </p:val>
                                        </p:tav>
                                      </p:tavLst>
                                    </p:anim>
                                    <p:anim calcmode="lin" valueType="num">
                                      <p:cBhvr>
                                        <p:cTn id="15" dur="700" fill="hold"/>
                                        <p:tgtEl>
                                          <p:spTgt spid="2050"/>
                                        </p:tgtEl>
                                        <p:attrNameLst>
                                          <p:attrName>ppt_h</p:attrName>
                                        </p:attrNameLst>
                                      </p:cBhvr>
                                      <p:tavLst>
                                        <p:tav tm="0">
                                          <p:val>
                                            <p:strVal val="#ppt_h"/>
                                          </p:val>
                                        </p:tav>
                                        <p:tav tm="100000">
                                          <p:val>
                                            <p:strVal val="#ppt_h"/>
                                          </p:val>
                                        </p:tav>
                                      </p:tavLst>
                                    </p:anim>
                                    <p:animEffect transition="in" filter="fade">
                                      <p:cBhvr>
                                        <p:cTn id="16" dur="700"/>
                                        <p:tgtEl>
                                          <p:spTgt spid="2050"/>
                                        </p:tgtEl>
                                      </p:cBhvr>
                                    </p:animEffect>
                                  </p:childTnLst>
                                </p:cTn>
                              </p:par>
                              <p:par>
                                <p:cTn id="17" presetID="2" presetClass="exit" presetSubtype="4" fill="hold" nodeType="withEffect">
                                  <p:stCondLst>
                                    <p:cond delay="15200"/>
                                  </p:stCondLst>
                                  <p:childTnLst>
                                    <p:anim calcmode="lin" valueType="num">
                                      <p:cBhvr additive="base">
                                        <p:cTn id="18" dur="500"/>
                                        <p:tgtEl>
                                          <p:spTgt spid="2050"/>
                                        </p:tgtEl>
                                        <p:attrNameLst>
                                          <p:attrName>ppt_x</p:attrName>
                                        </p:attrNameLst>
                                      </p:cBhvr>
                                      <p:tavLst>
                                        <p:tav tm="0">
                                          <p:val>
                                            <p:strVal val="ppt_x"/>
                                          </p:val>
                                        </p:tav>
                                        <p:tav tm="100000">
                                          <p:val>
                                            <p:strVal val="ppt_x"/>
                                          </p:val>
                                        </p:tav>
                                      </p:tavLst>
                                    </p:anim>
                                    <p:anim calcmode="lin" valueType="num">
                                      <p:cBhvr additive="base">
                                        <p:cTn id="19" dur="500"/>
                                        <p:tgtEl>
                                          <p:spTgt spid="2050"/>
                                        </p:tgtEl>
                                        <p:attrNameLst>
                                          <p:attrName>ppt_y</p:attrName>
                                        </p:attrNameLst>
                                      </p:cBhvr>
                                      <p:tavLst>
                                        <p:tav tm="0">
                                          <p:val>
                                            <p:strVal val="ppt_y"/>
                                          </p:val>
                                        </p:tav>
                                        <p:tav tm="100000">
                                          <p:val>
                                            <p:strVal val="1+ppt_h/2"/>
                                          </p:val>
                                        </p:tav>
                                      </p:tavLst>
                                    </p:anim>
                                    <p:set>
                                      <p:cBhvr>
                                        <p:cTn id="20" dur="1" fill="hold">
                                          <p:stCondLst>
                                            <p:cond delay="499"/>
                                          </p:stCondLst>
                                        </p:cTn>
                                        <p:tgtEl>
                                          <p:spTgt spid="2050"/>
                                        </p:tgtEl>
                                        <p:attrNameLst>
                                          <p:attrName>style.visibility</p:attrName>
                                        </p:attrNameLst>
                                      </p:cBhvr>
                                      <p:to>
                                        <p:strVal val="hidden"/>
                                      </p:to>
                                    </p:set>
                                  </p:childTnLst>
                                </p:cTn>
                              </p:par>
                              <p:par>
                                <p:cTn id="21" presetID="53" presetClass="entr" presetSubtype="16" fill="hold" nodeType="withEffect">
                                  <p:stCondLst>
                                    <p:cond delay="20100"/>
                                  </p:stCondLst>
                                  <p:childTnLst>
                                    <p:set>
                                      <p:cBhvr>
                                        <p:cTn id="22" dur="1" fill="hold">
                                          <p:stCondLst>
                                            <p:cond delay="0"/>
                                          </p:stCondLst>
                                        </p:cTn>
                                        <p:tgtEl>
                                          <p:spTgt spid="2052"/>
                                        </p:tgtEl>
                                        <p:attrNameLst>
                                          <p:attrName>style.visibility</p:attrName>
                                        </p:attrNameLst>
                                      </p:cBhvr>
                                      <p:to>
                                        <p:strVal val="visible"/>
                                      </p:to>
                                    </p:set>
                                    <p:anim calcmode="lin" valueType="num">
                                      <p:cBhvr>
                                        <p:cTn id="23" dur="1100" fill="hold"/>
                                        <p:tgtEl>
                                          <p:spTgt spid="2052"/>
                                        </p:tgtEl>
                                        <p:attrNameLst>
                                          <p:attrName>ppt_w</p:attrName>
                                        </p:attrNameLst>
                                      </p:cBhvr>
                                      <p:tavLst>
                                        <p:tav tm="0">
                                          <p:val>
                                            <p:fltVal val="0"/>
                                          </p:val>
                                        </p:tav>
                                        <p:tav tm="100000">
                                          <p:val>
                                            <p:strVal val="#ppt_w"/>
                                          </p:val>
                                        </p:tav>
                                      </p:tavLst>
                                    </p:anim>
                                    <p:anim calcmode="lin" valueType="num">
                                      <p:cBhvr>
                                        <p:cTn id="24" dur="1100" fill="hold"/>
                                        <p:tgtEl>
                                          <p:spTgt spid="2052"/>
                                        </p:tgtEl>
                                        <p:attrNameLst>
                                          <p:attrName>ppt_h</p:attrName>
                                        </p:attrNameLst>
                                      </p:cBhvr>
                                      <p:tavLst>
                                        <p:tav tm="0">
                                          <p:val>
                                            <p:fltVal val="0"/>
                                          </p:val>
                                        </p:tav>
                                        <p:tav tm="100000">
                                          <p:val>
                                            <p:strVal val="#ppt_h"/>
                                          </p:val>
                                        </p:tav>
                                      </p:tavLst>
                                    </p:anim>
                                    <p:animEffect transition="in" filter="fade">
                                      <p:cBhvr>
                                        <p:cTn id="25" dur="1100"/>
                                        <p:tgtEl>
                                          <p:spTgt spid="2052"/>
                                        </p:tgtEl>
                                      </p:cBhvr>
                                    </p:animEffect>
                                  </p:childTnLst>
                                </p:cTn>
                              </p:par>
                              <p:par>
                                <p:cTn id="26" presetID="22" presetClass="entr" presetSubtype="1" fill="hold" grpId="0" nodeType="withEffect">
                                  <p:stCondLst>
                                    <p:cond delay="22800"/>
                                  </p:stCondLst>
                                  <p:childTnLst>
                                    <p:set>
                                      <p:cBhvr>
                                        <p:cTn id="27" dur="1" fill="hold">
                                          <p:stCondLst>
                                            <p:cond delay="0"/>
                                          </p:stCondLst>
                                        </p:cTn>
                                        <p:tgtEl>
                                          <p:spTgt spid="3"/>
                                        </p:tgtEl>
                                        <p:attrNameLst>
                                          <p:attrName>style.visibility</p:attrName>
                                        </p:attrNameLst>
                                      </p:cBhvr>
                                      <p:to>
                                        <p:strVal val="visible"/>
                                      </p:to>
                                    </p:set>
                                    <p:animEffect transition="in" filter="wipe(up)">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9" fill="hold" display="0">
                  <p:stCondLst>
                    <p:cond delay="indefinite"/>
                  </p:stCondLst>
                  <p:endCondLst>
                    <p:cond evt="onStopAudio" delay="0">
                      <p:tgtEl>
                        <p:sldTgt/>
                      </p:tgtEl>
                    </p:cond>
                  </p:endCondLst>
                </p:cTn>
                <p:tgtEl>
                  <p:spTgt spid="2"/>
                </p:tgtEl>
              </p:cMediaNode>
            </p:audio>
          </p:childTnLst>
        </p:cTn>
      </p:par>
    </p:tnLst>
    <p:bldLst>
      <p:bldP spid="126"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1023C-AFE8-4EA8-B519-48679B2038D8}"/>
              </a:ext>
            </a:extLst>
          </p:cNvPr>
          <p:cNvSpPr>
            <a:spLocks noGrp="1"/>
          </p:cNvSpPr>
          <p:nvPr>
            <p:ph type="title"/>
          </p:nvPr>
        </p:nvSpPr>
        <p:spPr/>
        <p:txBody>
          <a:bodyPr/>
          <a:lstStyle/>
          <a:p>
            <a:r>
              <a:rPr lang="en-US" dirty="0"/>
              <a:t>Conclusions</a:t>
            </a:r>
          </a:p>
        </p:txBody>
      </p:sp>
      <p:sp>
        <p:nvSpPr>
          <p:cNvPr id="5" name="Text Placeholder 4">
            <a:extLst>
              <a:ext uri="{FF2B5EF4-FFF2-40B4-BE49-F238E27FC236}">
                <a16:creationId xmlns:a16="http://schemas.microsoft.com/office/drawing/2014/main" id="{B1F1EA30-80DE-44C1-94C5-9D8B53498747}"/>
              </a:ext>
            </a:extLst>
          </p:cNvPr>
          <p:cNvSpPr>
            <a:spLocks noGrp="1"/>
          </p:cNvSpPr>
          <p:nvPr>
            <p:ph type="body" idx="1"/>
          </p:nvPr>
        </p:nvSpPr>
        <p:spPr/>
        <p:txBody>
          <a:bodyPr/>
          <a:lstStyle/>
          <a:p>
            <a:r>
              <a:rPr lang="en-US" dirty="0"/>
              <a:t>recommendations</a:t>
            </a:r>
          </a:p>
        </p:txBody>
      </p:sp>
      <p:pic>
        <p:nvPicPr>
          <p:cNvPr id="3" name="Audio 2">
            <a:hlinkClick r:id="" action="ppaction://media"/>
            <a:extLst>
              <a:ext uri="{FF2B5EF4-FFF2-40B4-BE49-F238E27FC236}">
                <a16:creationId xmlns:a16="http://schemas.microsoft.com/office/drawing/2014/main" id="{1C73432C-068D-4A00-881A-949428CC62F1}"/>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9044609" y="0"/>
            <a:ext cx="99391" cy="99391"/>
          </a:xfrm>
          <a:prstGeom prst="rect">
            <a:avLst/>
          </a:prstGeom>
        </p:spPr>
      </p:pic>
    </p:spTree>
    <p:custDataLst>
      <p:tags r:id="rId1"/>
    </p:custDataLst>
    <p:extLst>
      <p:ext uri="{BB962C8B-B14F-4D97-AF65-F5344CB8AC3E}">
        <p14:creationId xmlns:p14="http://schemas.microsoft.com/office/powerpoint/2010/main" val="3263751659"/>
      </p:ext>
    </p:extLst>
  </p:cSld>
  <p:clrMapOvr>
    <a:masterClrMapping/>
  </p:clrMapOvr>
  <mc:AlternateContent xmlns:mc="http://schemas.openxmlformats.org/markup-compatibility/2006" xmlns:p14="http://schemas.microsoft.com/office/powerpoint/2010/main">
    <mc:Choice Requires="p14">
      <p:transition spd="med" p14:dur="700" advTm="6260">
        <p:fade/>
      </p:transition>
    </mc:Choice>
    <mc:Fallback xmlns="">
      <p:transition spd="med" advTm="62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55" presetClass="entr" presetSubtype="0" fill="hold" grpId="0" nodeType="withEffect">
                                  <p:stCondLst>
                                    <p:cond delay="1900"/>
                                  </p:stCondLst>
                                  <p:childTnLst>
                                    <p:set>
                                      <p:cBhvr>
                                        <p:cTn id="8" dur="1" fill="hold">
                                          <p:stCondLst>
                                            <p:cond delay="0"/>
                                          </p:stCondLst>
                                        </p:cTn>
                                        <p:tgtEl>
                                          <p:spTgt spid="2"/>
                                        </p:tgtEl>
                                        <p:attrNameLst>
                                          <p:attrName>style.visibility</p:attrName>
                                        </p:attrNameLst>
                                      </p:cBhvr>
                                      <p:to>
                                        <p:strVal val="visible"/>
                                      </p:to>
                                    </p:set>
                                    <p:anim calcmode="lin" valueType="num">
                                      <p:cBhvr>
                                        <p:cTn id="9" dur="1000" fill="hold"/>
                                        <p:tgtEl>
                                          <p:spTgt spid="2"/>
                                        </p:tgtEl>
                                        <p:attrNameLst>
                                          <p:attrName>ppt_w</p:attrName>
                                        </p:attrNameLst>
                                      </p:cBhvr>
                                      <p:tavLst>
                                        <p:tav tm="0">
                                          <p:val>
                                            <p:strVal val="#ppt_w*0.70"/>
                                          </p:val>
                                        </p:tav>
                                        <p:tav tm="100000">
                                          <p:val>
                                            <p:strVal val="#ppt_w"/>
                                          </p:val>
                                        </p:tav>
                                      </p:tavLst>
                                    </p:anim>
                                    <p:anim calcmode="lin" valueType="num">
                                      <p:cBhvr>
                                        <p:cTn id="10" dur="1000" fill="hold"/>
                                        <p:tgtEl>
                                          <p:spTgt spid="2"/>
                                        </p:tgtEl>
                                        <p:attrNameLst>
                                          <p:attrName>ppt_h</p:attrName>
                                        </p:attrNameLst>
                                      </p:cBhvr>
                                      <p:tavLst>
                                        <p:tav tm="0">
                                          <p:val>
                                            <p:strVal val="#ppt_h"/>
                                          </p:val>
                                        </p:tav>
                                        <p:tav tm="100000">
                                          <p:val>
                                            <p:strVal val="#ppt_h"/>
                                          </p:val>
                                        </p:tav>
                                      </p:tavLst>
                                    </p:anim>
                                    <p:animEffect transition="in" filter="fade">
                                      <p:cBhvr>
                                        <p:cTn id="11" dur="1000"/>
                                        <p:tgtEl>
                                          <p:spTgt spid="2"/>
                                        </p:tgtEl>
                                      </p:cBhvr>
                                    </p:animEffect>
                                  </p:childTnLst>
                                </p:cTn>
                              </p:par>
                              <p:par>
                                <p:cTn id="12" presetID="1" presetClass="entr" presetSubtype="0" fill="hold" grpId="0" nodeType="withEffect">
                                  <p:stCondLst>
                                    <p:cond delay="4300"/>
                                  </p:stCondLst>
                                  <p:childTnLst>
                                    <p:set>
                                      <p:cBhvr>
                                        <p:cTn id="13"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3"/>
                </p:tgtEl>
              </p:cMediaNode>
            </p:audio>
          </p:childTnLst>
        </p:cTn>
      </p:par>
    </p:tnLst>
    <p:bldLst>
      <p:bldP spid="2" grpId="0"/>
      <p:bldP spid="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24114" y="1357848"/>
            <a:ext cx="6850743" cy="2778723"/>
          </a:xfrm>
          <a:prstGeom prst="rect">
            <a:avLst/>
          </a:prstGeom>
        </p:spPr>
        <p:txBody>
          <a:bodyPr spcFirstLastPara="1" vert="horz" wrap="square" lIns="91425" tIns="91425" rIns="91425" bIns="91425" rtlCol="0" anchor="t" anchorCtr="0">
            <a:noAutofit/>
          </a:bodyPr>
          <a:lstStyle/>
          <a:p>
            <a:pPr marL="457200" indent="-342900" defTabSz="342900" fontAlgn="base">
              <a:buClr>
                <a:schemeClr val="tx1"/>
              </a:buClr>
              <a:buSzPts val="1800"/>
              <a:buFont typeface="Arial"/>
              <a:buChar char="●"/>
            </a:pPr>
            <a:r>
              <a:rPr lang="en-US" sz="1600" cap="small" dirty="0">
                <a:gradFill flip="none" rotWithShape="1">
                  <a:gsLst>
                    <a:gs pos="0">
                      <a:schemeClr val="tx1"/>
                    </a:gs>
                    <a:gs pos="100000">
                      <a:schemeClr val="tx1">
                        <a:lumMod val="75000"/>
                      </a:schemeClr>
                    </a:gs>
                  </a:gsLst>
                  <a:lin ang="5580000" scaled="0"/>
                  <a:tileRect/>
                </a:gradFill>
                <a:sym typeface="Arial"/>
              </a:rPr>
              <a:t>Positive impact on our Target Variable: </a:t>
            </a:r>
          </a:p>
          <a:p>
            <a:pPr marL="914400" lvl="1" indent="-342900" defTabSz="342900" fontAlgn="base">
              <a:buClr>
                <a:schemeClr val="tx1"/>
              </a:buClr>
              <a:buSzPts val="1800"/>
              <a:buFont typeface="Courier New" panose="02070309020205020404" pitchFamily="49" charset="0"/>
              <a:buChar char="o"/>
            </a:pPr>
            <a:r>
              <a:rPr lang="en-US" sz="1600" cap="small" dirty="0">
                <a:gradFill flip="none" rotWithShape="1">
                  <a:gsLst>
                    <a:gs pos="0">
                      <a:schemeClr val="tx1"/>
                    </a:gs>
                    <a:gs pos="100000">
                      <a:schemeClr val="tx1">
                        <a:lumMod val="75000"/>
                      </a:schemeClr>
                    </a:gs>
                  </a:gsLst>
                  <a:lin ang="5580000" scaled="0"/>
                  <a:tileRect/>
                </a:gradFill>
                <a:sym typeface="Arial"/>
              </a:rPr>
              <a:t>Accepts credit cards ,Restaurant Reservations, Catering, Wheelchair accessible, Street parking, valet parking, intimate setting, hipster setting, classy and upscale settings, touristy, casual true, offers brunch</a:t>
            </a:r>
          </a:p>
          <a:p>
            <a:pPr marL="457200" indent="-342900" defTabSz="342900" fontAlgn="base">
              <a:buClr>
                <a:schemeClr val="tx1"/>
              </a:buClr>
              <a:buSzPts val="1800"/>
              <a:buFont typeface="Arial"/>
              <a:buChar char="●"/>
            </a:pPr>
            <a:endParaRPr lang="en-US" sz="1600" cap="small" dirty="0">
              <a:gradFill flip="none" rotWithShape="1">
                <a:gsLst>
                  <a:gs pos="0">
                    <a:schemeClr val="tx1"/>
                  </a:gs>
                  <a:gs pos="100000">
                    <a:schemeClr val="tx1">
                      <a:lumMod val="75000"/>
                    </a:schemeClr>
                  </a:gs>
                </a:gsLst>
                <a:lin ang="5580000" scaled="0"/>
                <a:tileRect/>
              </a:gradFill>
            </a:endParaRPr>
          </a:p>
          <a:p>
            <a:pPr marL="457200" indent="-342900" defTabSz="342900" fontAlgn="base">
              <a:buClr>
                <a:schemeClr val="tx1"/>
              </a:buClr>
              <a:buSzPts val="1800"/>
              <a:buFont typeface="Arial"/>
              <a:buChar char="●"/>
            </a:pPr>
            <a:r>
              <a:rPr lang="en-US" sz="1600" cap="small" dirty="0">
                <a:gradFill flip="none" rotWithShape="1">
                  <a:gsLst>
                    <a:gs pos="0">
                      <a:schemeClr val="tx1"/>
                    </a:gs>
                    <a:gs pos="100000">
                      <a:schemeClr val="tx1">
                        <a:lumMod val="75000"/>
                      </a:schemeClr>
                    </a:gs>
                  </a:gsLst>
                  <a:lin ang="5580000" scaled="0"/>
                  <a:tileRect/>
                </a:gradFill>
                <a:sym typeface="Arial"/>
              </a:rPr>
              <a:t>Negative impact on our Target Variable: </a:t>
            </a:r>
          </a:p>
          <a:p>
            <a:pPr marL="914400" lvl="1" indent="-342900" defTabSz="342900" fontAlgn="base">
              <a:buClr>
                <a:schemeClr val="tx1"/>
              </a:buClr>
              <a:buSzPts val="1800"/>
              <a:buFont typeface="Courier New" panose="02070309020205020404" pitchFamily="49" charset="0"/>
              <a:buChar char="o"/>
            </a:pPr>
            <a:r>
              <a:rPr lang="en-US" sz="1600" cap="small" dirty="0">
                <a:gradFill flip="none" rotWithShape="1">
                  <a:gsLst>
                    <a:gs pos="0">
                      <a:schemeClr val="tx1"/>
                    </a:gs>
                    <a:gs pos="100000">
                      <a:schemeClr val="tx1">
                        <a:lumMod val="75000"/>
                      </a:schemeClr>
                    </a:gs>
                  </a:gsLst>
                  <a:lin ang="5580000" scaled="0"/>
                  <a:tileRect/>
                </a:gradFill>
                <a:sym typeface="Arial"/>
              </a:rPr>
              <a:t>Loud Noise Levels, Noise level very loud, Restaurant attire casual, Restaurant attire very dressy, Alcohol beer and wine, full bar, and lastly offers breakfast </a:t>
            </a:r>
            <a:endParaRPr lang="en-US" sz="1600" cap="small" dirty="0">
              <a:gradFill flip="none" rotWithShape="1">
                <a:gsLst>
                  <a:gs pos="0">
                    <a:schemeClr val="tx1"/>
                  </a:gs>
                  <a:gs pos="100000">
                    <a:schemeClr val="tx1">
                      <a:lumMod val="75000"/>
                    </a:schemeClr>
                  </a:gs>
                </a:gsLst>
                <a:lin ang="5580000" scaled="0"/>
                <a:tileRect/>
              </a:gradFill>
            </a:endParaRPr>
          </a:p>
        </p:txBody>
      </p:sp>
      <p:sp>
        <p:nvSpPr>
          <p:cNvPr id="5" name="Google Shape;126;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conclusion</a:t>
            </a:r>
            <a:endParaRPr dirty="0"/>
          </a:p>
        </p:txBody>
      </p:sp>
      <p:pic>
        <p:nvPicPr>
          <p:cNvPr id="2" name="Audio 1">
            <a:hlinkClick r:id="" action="ppaction://media"/>
            <a:extLst>
              <a:ext uri="{FF2B5EF4-FFF2-40B4-BE49-F238E27FC236}">
                <a16:creationId xmlns:a16="http://schemas.microsoft.com/office/drawing/2014/main" id="{8B1EF3CB-5406-4FFA-804D-EB56AAA1DD22}"/>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9085470" y="0"/>
            <a:ext cx="94700" cy="94700"/>
          </a:xfrm>
          <a:prstGeom prst="rect">
            <a:avLst/>
          </a:prstGeom>
        </p:spPr>
      </p:pic>
    </p:spTree>
    <p:custDataLst>
      <p:tags r:id="rId1"/>
    </p:custDataLst>
    <p:extLst>
      <p:ext uri="{BB962C8B-B14F-4D97-AF65-F5344CB8AC3E}">
        <p14:creationId xmlns:p14="http://schemas.microsoft.com/office/powerpoint/2010/main" val="1527987514"/>
      </p:ext>
    </p:extLst>
  </p:cSld>
  <p:clrMapOvr>
    <a:masterClrMapping/>
  </p:clrMapOvr>
  <mc:AlternateContent xmlns:mc="http://schemas.openxmlformats.org/markup-compatibility/2006">
    <mc:Choice xmlns:p14="http://schemas.microsoft.com/office/powerpoint/2010/main" Requires="p14">
      <p:transition spd="slow" p14:dur="2000" advTm="40050"/>
    </mc:Choice>
    <mc:Fallback>
      <p:transition spd="slow" advTm="400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100"/>
                                  </p:stCondLst>
                                  <p:childTnLst>
                                    <p:cmd type="call" cmd="playFrom(0.0)">
                                      <p:cBhvr>
                                        <p:cTn id="6" dur="1" fill="hold"/>
                                        <p:tgtEl>
                                          <p:spTgt spid="2"/>
                                        </p:tgtEl>
                                      </p:cBhvr>
                                    </p:cmd>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370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par>
                                <p:cTn id="11" presetID="22" presetClass="entr" presetSubtype="8" fill="hold" nodeType="withEffect">
                                  <p:stCondLst>
                                    <p:cond delay="4500"/>
                                  </p:stCondLst>
                                  <p:childTnLst>
                                    <p:set>
                                      <p:cBhvr>
                                        <p:cTn id="12" dur="1" fill="hold">
                                          <p:stCondLst>
                                            <p:cond delay="0"/>
                                          </p:stCondLst>
                                        </p:cTn>
                                        <p:tgtEl>
                                          <p:spTgt spid="4">
                                            <p:txEl>
                                              <p:pRg st="1" end="1"/>
                                            </p:txEl>
                                          </p:spTgt>
                                        </p:tgtEl>
                                        <p:attrNameLst>
                                          <p:attrName>style.visibility</p:attrName>
                                        </p:attrNameLst>
                                      </p:cBhvr>
                                      <p:to>
                                        <p:strVal val="visible"/>
                                      </p:to>
                                    </p:set>
                                    <p:animEffect transition="in" filter="wipe(left)">
                                      <p:cBhvr>
                                        <p:cTn id="13" dur="2600"/>
                                        <p:tgtEl>
                                          <p:spTgt spid="4">
                                            <p:txEl>
                                              <p:pRg st="1" end="1"/>
                                            </p:txEl>
                                          </p:spTgt>
                                        </p:tgtEl>
                                      </p:cBhvr>
                                    </p:animEffect>
                                  </p:childTnLst>
                                </p:cTn>
                              </p:par>
                              <p:par>
                                <p:cTn id="14" presetID="1" presetClass="entr" presetSubtype="0" fill="hold" nodeType="withEffect">
                                  <p:stCondLst>
                                    <p:cond delay="21600"/>
                                  </p:stCondLst>
                                  <p:childTnLst>
                                    <p:set>
                                      <p:cBhvr>
                                        <p:cTn id="15" dur="1" fill="hold">
                                          <p:stCondLst>
                                            <p:cond delay="0"/>
                                          </p:stCondLst>
                                        </p:cTn>
                                        <p:tgtEl>
                                          <p:spTgt spid="4">
                                            <p:txEl>
                                              <p:pRg st="3" end="3"/>
                                            </p:txEl>
                                          </p:spTgt>
                                        </p:tgtEl>
                                        <p:attrNameLst>
                                          <p:attrName>style.visibility</p:attrName>
                                        </p:attrNameLst>
                                      </p:cBhvr>
                                      <p:to>
                                        <p:strVal val="visible"/>
                                      </p:to>
                                    </p:set>
                                  </p:childTnLst>
                                </p:cTn>
                              </p:par>
                              <p:par>
                                <p:cTn id="16" presetID="22" presetClass="entr" presetSubtype="8" fill="hold" nodeType="withEffect">
                                  <p:stCondLst>
                                    <p:cond delay="3140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wipe(left)">
                                      <p:cBhvr>
                                        <p:cTn id="18" dur="76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19" fill="hold" display="0">
                  <p:stCondLst>
                    <p:cond delay="indefinite"/>
                  </p:stCondLst>
                  <p:endCondLst>
                    <p:cond evt="onStopAudio" delay="0">
                      <p:tgtEl>
                        <p:sldTgt/>
                      </p:tgtEl>
                    </p:cond>
                  </p:endCondLst>
                </p:cTn>
                <p:tgtEl>
                  <p:spTgt spid="2"/>
                </p:tgtEl>
              </p:cMediaNode>
            </p:audio>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1023C-AFE8-4EA8-B519-48679B2038D8}"/>
              </a:ext>
            </a:extLst>
          </p:cNvPr>
          <p:cNvSpPr>
            <a:spLocks noGrp="1"/>
          </p:cNvSpPr>
          <p:nvPr>
            <p:ph type="title"/>
          </p:nvPr>
        </p:nvSpPr>
        <p:spPr/>
        <p:txBody>
          <a:bodyPr/>
          <a:lstStyle/>
          <a:p>
            <a:r>
              <a:rPr lang="en-US" dirty="0"/>
              <a:t>The Dashboard</a:t>
            </a:r>
          </a:p>
        </p:txBody>
      </p:sp>
      <p:sp>
        <p:nvSpPr>
          <p:cNvPr id="5" name="Text Placeholder 4">
            <a:extLst>
              <a:ext uri="{FF2B5EF4-FFF2-40B4-BE49-F238E27FC236}">
                <a16:creationId xmlns:a16="http://schemas.microsoft.com/office/drawing/2014/main" id="{B1F1EA30-80DE-44C1-94C5-9D8B53498747}"/>
              </a:ext>
            </a:extLst>
          </p:cNvPr>
          <p:cNvSpPr>
            <a:spLocks noGrp="1"/>
          </p:cNvSpPr>
          <p:nvPr>
            <p:ph type="body" idx="1"/>
          </p:nvPr>
        </p:nvSpPr>
        <p:spPr/>
        <p:txBody>
          <a:bodyPr/>
          <a:lstStyle/>
          <a:p>
            <a:r>
              <a:rPr lang="en-US" dirty="0"/>
              <a:t>Ongoing insights</a:t>
            </a:r>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072669" y="0"/>
            <a:ext cx="71331" cy="71331"/>
          </a:xfrm>
          <a:prstGeom prst="rect">
            <a:avLst/>
          </a:prstGeom>
        </p:spPr>
      </p:pic>
    </p:spTree>
    <p:extLst>
      <p:ext uri="{BB962C8B-B14F-4D97-AF65-F5344CB8AC3E}">
        <p14:creationId xmlns:p14="http://schemas.microsoft.com/office/powerpoint/2010/main" val="3102603581"/>
      </p:ext>
    </p:extLst>
  </p:cSld>
  <p:clrMapOvr>
    <a:masterClrMapping/>
  </p:clrMapOvr>
  <mc:AlternateContent xmlns:mc="http://schemas.openxmlformats.org/markup-compatibility/2006">
    <mc:Choice xmlns:p14="http://schemas.microsoft.com/office/powerpoint/2010/main" Requires="p14">
      <p:transition spd="med" p14:dur="700" advTm="8890">
        <p:fade/>
      </p:transition>
    </mc:Choice>
    <mc:Fallback>
      <p:transition spd="med" advTm="88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920" fill="hold"/>
                                        <p:tgtEl>
                                          <p:spTgt spid="7"/>
                                        </p:tgtEl>
                                      </p:cBhvr>
                                    </p:cmd>
                                  </p:childTnLst>
                                </p:cTn>
                              </p:par>
                              <p:par>
                                <p:cTn id="7" presetID="55" presetClass="entr" presetSubtype="0" fill="hold" grpId="0" nodeType="withEffect">
                                  <p:stCondLst>
                                    <p:cond delay="900"/>
                                  </p:stCondLst>
                                  <p:childTnLst>
                                    <p:set>
                                      <p:cBhvr>
                                        <p:cTn id="8" dur="1" fill="hold">
                                          <p:stCondLst>
                                            <p:cond delay="0"/>
                                          </p:stCondLst>
                                        </p:cTn>
                                        <p:tgtEl>
                                          <p:spTgt spid="2"/>
                                        </p:tgtEl>
                                        <p:attrNameLst>
                                          <p:attrName>style.visibility</p:attrName>
                                        </p:attrNameLst>
                                      </p:cBhvr>
                                      <p:to>
                                        <p:strVal val="visible"/>
                                      </p:to>
                                    </p:set>
                                    <p:anim calcmode="lin" valueType="num">
                                      <p:cBhvr>
                                        <p:cTn id="9" dur="1000" fill="hold"/>
                                        <p:tgtEl>
                                          <p:spTgt spid="2"/>
                                        </p:tgtEl>
                                        <p:attrNameLst>
                                          <p:attrName>ppt_w</p:attrName>
                                        </p:attrNameLst>
                                      </p:cBhvr>
                                      <p:tavLst>
                                        <p:tav tm="0">
                                          <p:val>
                                            <p:strVal val="#ppt_w*0.70"/>
                                          </p:val>
                                        </p:tav>
                                        <p:tav tm="100000">
                                          <p:val>
                                            <p:strVal val="#ppt_w"/>
                                          </p:val>
                                        </p:tav>
                                      </p:tavLst>
                                    </p:anim>
                                    <p:anim calcmode="lin" valueType="num">
                                      <p:cBhvr>
                                        <p:cTn id="10" dur="1000" fill="hold"/>
                                        <p:tgtEl>
                                          <p:spTgt spid="2"/>
                                        </p:tgtEl>
                                        <p:attrNameLst>
                                          <p:attrName>ppt_h</p:attrName>
                                        </p:attrNameLst>
                                      </p:cBhvr>
                                      <p:tavLst>
                                        <p:tav tm="0">
                                          <p:val>
                                            <p:strVal val="#ppt_h"/>
                                          </p:val>
                                        </p:tav>
                                        <p:tav tm="100000">
                                          <p:val>
                                            <p:strVal val="#ppt_h"/>
                                          </p:val>
                                        </p:tav>
                                      </p:tavLst>
                                    </p:anim>
                                    <p:animEffect transition="in" filter="fade">
                                      <p:cBhvr>
                                        <p:cTn id="11" dur="1000"/>
                                        <p:tgtEl>
                                          <p:spTgt spid="2"/>
                                        </p:tgtEl>
                                      </p:cBhvr>
                                    </p:animEffect>
                                  </p:childTnLst>
                                </p:cTn>
                              </p:par>
                              <p:par>
                                <p:cTn id="12" presetID="1" presetClass="entr" presetSubtype="0" fill="hold" grpId="0" nodeType="withEffect">
                                  <p:stCondLst>
                                    <p:cond delay="5300"/>
                                  </p:stCondLst>
                                  <p:childTnLst>
                                    <p:set>
                                      <p:cBhvr>
                                        <p:cTn id="13"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7"/>
                </p:tgtEl>
              </p:cMediaNode>
            </p:audio>
          </p:childTnLst>
        </p:cTn>
      </p:par>
    </p:tnLst>
    <p:bldLst>
      <p:bldP spid="2" grpId="0"/>
      <p:bldP spid="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Dashboard</a:t>
            </a:r>
            <a:endParaRPr dirty="0"/>
          </a:p>
        </p:txBody>
      </p:sp>
      <p:pic>
        <p:nvPicPr>
          <p:cNvPr id="6146" name="Picture 2" descr="https://lh3.googleusercontent.com/56iLH10-tynHUJGt5WZEhradceTDJcGKJV5tVgc-mN5aBgSkx7HuhdOIkoqsk2DHUiFXQerrZZKA0Hn9_PxMUXpQgtmL8m8p9-eMA0TzO9D6t9_wP7yPOw78cVxdOLMe1R-lbPfX7hE">
            <a:extLst>
              <a:ext uri="{FF2B5EF4-FFF2-40B4-BE49-F238E27FC236}">
                <a16:creationId xmlns:a16="http://schemas.microsoft.com/office/drawing/2014/main" id="{21FC25E8-3497-4EDE-80CC-66E35B486F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1205767"/>
            <a:ext cx="5081666" cy="3492708"/>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s://lh5.googleusercontent.com/ay0Ihq_2QCEomuyXWfkygT-vVzEXXGqwrcVDGkNqgdidADHGlJrqFad2FtCNwxTDMeYRvF7T2yCOIlR4vMNnh_-iqUXwzj6lO5wj2Fy9mNf5U6IthtWJXDvh9fR_E-EIvyfQfutJNig">
            <a:extLst>
              <a:ext uri="{FF2B5EF4-FFF2-40B4-BE49-F238E27FC236}">
                <a16:creationId xmlns:a16="http://schemas.microsoft.com/office/drawing/2014/main" id="{2CE7E1C8-7515-417C-9466-CC24F0218E1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76733" y="1205767"/>
            <a:ext cx="4231695" cy="3492708"/>
          </a:xfrm>
          <a:prstGeom prst="rect">
            <a:avLst/>
          </a:prstGeom>
          <a:noFill/>
          <a:extLst>
            <a:ext uri="{909E8E84-426E-40DD-AFC4-6F175D3DCCD1}">
              <a14:hiddenFill xmlns:a14="http://schemas.microsoft.com/office/drawing/2010/main">
                <a:solidFill>
                  <a:srgbClr val="FFFFFF"/>
                </a:solidFill>
              </a14:hiddenFill>
            </a:ext>
          </a:extLst>
        </p:spPr>
      </p:pic>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098281" y="0"/>
            <a:ext cx="45719" cy="45719"/>
          </a:xfrm>
          <a:prstGeom prst="rect">
            <a:avLst/>
          </a:prstGeom>
        </p:spPr>
      </p:pic>
    </p:spTree>
    <p:extLst>
      <p:ext uri="{BB962C8B-B14F-4D97-AF65-F5344CB8AC3E}">
        <p14:creationId xmlns:p14="http://schemas.microsoft.com/office/powerpoint/2010/main" val="1852174545"/>
      </p:ext>
    </p:extLst>
  </p:cSld>
  <p:clrMapOvr>
    <a:masterClrMapping/>
  </p:clrMapOvr>
  <mc:AlternateContent xmlns:mc="http://schemas.openxmlformats.org/markup-compatibility/2006">
    <mc:Choice xmlns:p14="http://schemas.microsoft.com/office/powerpoint/2010/main" Requires="p14">
      <p:transition spd="med" p14:dur="700" advTm="33180">
        <p:fade/>
      </p:transition>
    </mc:Choice>
    <mc:Fallback>
      <p:transition spd="med" advTm="331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3241" fill="hold"/>
                                        <p:tgtEl>
                                          <p:spTgt spid="6"/>
                                        </p:tgtEl>
                                      </p:cBhvr>
                                    </p:cmd>
                                  </p:childTnLst>
                                </p:cTn>
                              </p:par>
                              <p:par>
                                <p:cTn id="7" presetID="1" presetClass="entr" presetSubtype="0" fill="hold" grpId="0" nodeType="withEffect">
                                  <p:stCondLst>
                                    <p:cond delay="900"/>
                                  </p:stCondLst>
                                  <p:childTnLst>
                                    <p:set>
                                      <p:cBhvr>
                                        <p:cTn id="8" dur="1" fill="hold">
                                          <p:stCondLst>
                                            <p:cond delay="0"/>
                                          </p:stCondLst>
                                        </p:cTn>
                                        <p:tgtEl>
                                          <p:spTgt spid="132"/>
                                        </p:tgtEl>
                                        <p:attrNameLst>
                                          <p:attrName>style.visibility</p:attrName>
                                        </p:attrNameLst>
                                      </p:cBhvr>
                                      <p:to>
                                        <p:strVal val="visible"/>
                                      </p:to>
                                    </p:set>
                                  </p:childTnLst>
                                </p:cTn>
                              </p:par>
                              <p:par>
                                <p:cTn id="9" presetID="4" presetClass="entr" presetSubtype="32" fill="hold" nodeType="withEffect">
                                  <p:stCondLst>
                                    <p:cond delay="10600"/>
                                  </p:stCondLst>
                                  <p:childTnLst>
                                    <p:set>
                                      <p:cBhvr>
                                        <p:cTn id="10" dur="1" fill="hold">
                                          <p:stCondLst>
                                            <p:cond delay="0"/>
                                          </p:stCondLst>
                                        </p:cTn>
                                        <p:tgtEl>
                                          <p:spTgt spid="6146"/>
                                        </p:tgtEl>
                                        <p:attrNameLst>
                                          <p:attrName>style.visibility</p:attrName>
                                        </p:attrNameLst>
                                      </p:cBhvr>
                                      <p:to>
                                        <p:strVal val="visible"/>
                                      </p:to>
                                    </p:set>
                                    <p:animEffect transition="in" filter="box(out)">
                                      <p:cBhvr>
                                        <p:cTn id="11" dur="2000"/>
                                        <p:tgtEl>
                                          <p:spTgt spid="6146"/>
                                        </p:tgtEl>
                                      </p:cBhvr>
                                    </p:animEffect>
                                  </p:childTnLst>
                                </p:cTn>
                              </p:par>
                              <p:par>
                                <p:cTn id="12" presetID="4" presetClass="entr" presetSubtype="32" fill="hold" nodeType="withEffect">
                                  <p:stCondLst>
                                    <p:cond delay="21900"/>
                                  </p:stCondLst>
                                  <p:childTnLst>
                                    <p:set>
                                      <p:cBhvr>
                                        <p:cTn id="13" dur="1" fill="hold">
                                          <p:stCondLst>
                                            <p:cond delay="0"/>
                                          </p:stCondLst>
                                        </p:cTn>
                                        <p:tgtEl>
                                          <p:spTgt spid="6148"/>
                                        </p:tgtEl>
                                        <p:attrNameLst>
                                          <p:attrName>style.visibility</p:attrName>
                                        </p:attrNameLst>
                                      </p:cBhvr>
                                      <p:to>
                                        <p:strVal val="visible"/>
                                      </p:to>
                                    </p:set>
                                    <p:animEffect transition="in" filter="box(out)">
                                      <p:cBhvr>
                                        <p:cTn id="14" dur="2000"/>
                                        <p:tgtEl>
                                          <p:spTgt spid="614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6"/>
                </p:tgtEl>
              </p:cMediaNode>
            </p:audio>
          </p:childTnLst>
        </p:cTn>
      </p:par>
    </p:tnLst>
    <p:bldLst>
      <p:bldP spid="13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pic>
        <p:nvPicPr>
          <p:cNvPr id="5122" name="Picture 2" descr="https://lh4.googleusercontent.com/Snvnt3uv5UPzMV5BOYEcyCZN8E2hSkwbeNv8L4YW2TT0Uyvt6Yhc4-EQX_rrS9m2jrVQ5A36yHvGyYuqGQdaTotsFgRnwRGHhpJJLFCFlk7FlPzSVz-Tsi3ugl0eNT9ukEl6WNl_-Bc">
            <a:extLst>
              <a:ext uri="{FF2B5EF4-FFF2-40B4-BE49-F238E27FC236}">
                <a16:creationId xmlns:a16="http://schemas.microsoft.com/office/drawing/2014/main" id="{160D426A-0A86-461C-82C8-CC15568A866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7713" y="1116098"/>
            <a:ext cx="4356090" cy="380937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https://lh6.googleusercontent.com/eJacKdrbeIwPxfNBFQZYjoeOT6Kuy8lWRuc8EPRxJD_SBhw0QZtUI8TP0bRDtHZPgOjzsKK5HssZAoFAxXWddc7kGEX42dvXOZiagVefqFJTEZj39NC3Gg8jLvDm-xI43pQR0gdk1Ws">
            <a:extLst>
              <a:ext uri="{FF2B5EF4-FFF2-40B4-BE49-F238E27FC236}">
                <a16:creationId xmlns:a16="http://schemas.microsoft.com/office/drawing/2014/main" id="{BE0ED739-326E-41BB-9A7C-4C791048B7F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63803" y="1116098"/>
            <a:ext cx="4580197" cy="3809374"/>
          </a:xfrm>
          <a:prstGeom prst="rect">
            <a:avLst/>
          </a:prstGeom>
          <a:noFill/>
          <a:extLst>
            <a:ext uri="{909E8E84-426E-40DD-AFC4-6F175D3DCCD1}">
              <a14:hiddenFill xmlns:a14="http://schemas.microsoft.com/office/drawing/2010/main">
                <a:solidFill>
                  <a:srgbClr val="FFFFFF"/>
                </a:solidFill>
              </a14:hiddenFill>
            </a:ext>
          </a:extLst>
        </p:spPr>
      </p:pic>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035441" y="0"/>
            <a:ext cx="108559" cy="108559"/>
          </a:xfrm>
          <a:prstGeom prst="rect">
            <a:avLst/>
          </a:prstGeom>
        </p:spPr>
      </p:pic>
    </p:spTree>
    <p:extLst>
      <p:ext uri="{BB962C8B-B14F-4D97-AF65-F5344CB8AC3E}">
        <p14:creationId xmlns:p14="http://schemas.microsoft.com/office/powerpoint/2010/main" val="3613360968"/>
      </p:ext>
    </p:extLst>
  </p:cSld>
  <p:clrMapOvr>
    <a:masterClrMapping/>
  </p:clrMapOvr>
  <mc:AlternateContent xmlns:mc="http://schemas.openxmlformats.org/markup-compatibility/2006">
    <mc:Choice xmlns:p14="http://schemas.microsoft.com/office/powerpoint/2010/main" Requires="p14">
      <p:transition spd="med" p14:dur="700" advTm="38400">
        <p:fade/>
      </p:transition>
    </mc:Choice>
    <mc:Fallback>
      <p:transition spd="med" advTm="384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9431" fill="hold"/>
                                        <p:tgtEl>
                                          <p:spTgt spid="2"/>
                                        </p:tgtEl>
                                      </p:cBhvr>
                                    </p:cmd>
                                  </p:childTnLst>
                                </p:cTn>
                              </p:par>
                              <p:par>
                                <p:cTn id="7" presetID="1" presetClass="entr" presetSubtype="0" fill="hold" grpId="0" nodeType="withEffect">
                                  <p:stCondLst>
                                    <p:cond delay="0"/>
                                  </p:stCondLst>
                                  <p:childTnLst>
                                    <p:set>
                                      <p:cBhvr>
                                        <p:cTn id="8" dur="1" fill="hold">
                                          <p:stCondLst>
                                            <p:cond delay="0"/>
                                          </p:stCondLst>
                                        </p:cTn>
                                        <p:tgtEl>
                                          <p:spTgt spid="132"/>
                                        </p:tgtEl>
                                        <p:attrNameLst>
                                          <p:attrName>style.visibility</p:attrName>
                                        </p:attrNameLst>
                                      </p:cBhvr>
                                      <p:to>
                                        <p:strVal val="visible"/>
                                      </p:to>
                                    </p:set>
                                  </p:childTnLst>
                                </p:cTn>
                              </p:par>
                              <p:par>
                                <p:cTn id="9" presetID="42" presetClass="entr" presetSubtype="0" fill="hold" nodeType="withEffect">
                                  <p:stCondLst>
                                    <p:cond delay="300"/>
                                  </p:stCondLst>
                                  <p:childTnLst>
                                    <p:set>
                                      <p:cBhvr>
                                        <p:cTn id="10" dur="1" fill="hold">
                                          <p:stCondLst>
                                            <p:cond delay="0"/>
                                          </p:stCondLst>
                                        </p:cTn>
                                        <p:tgtEl>
                                          <p:spTgt spid="5122"/>
                                        </p:tgtEl>
                                        <p:attrNameLst>
                                          <p:attrName>style.visibility</p:attrName>
                                        </p:attrNameLst>
                                      </p:cBhvr>
                                      <p:to>
                                        <p:strVal val="visible"/>
                                      </p:to>
                                    </p:set>
                                    <p:animEffect transition="in" filter="fade">
                                      <p:cBhvr>
                                        <p:cTn id="11" dur="1000"/>
                                        <p:tgtEl>
                                          <p:spTgt spid="5122"/>
                                        </p:tgtEl>
                                      </p:cBhvr>
                                    </p:animEffect>
                                    <p:anim calcmode="lin" valueType="num">
                                      <p:cBhvr>
                                        <p:cTn id="12" dur="1000" fill="hold"/>
                                        <p:tgtEl>
                                          <p:spTgt spid="5122"/>
                                        </p:tgtEl>
                                        <p:attrNameLst>
                                          <p:attrName>ppt_x</p:attrName>
                                        </p:attrNameLst>
                                      </p:cBhvr>
                                      <p:tavLst>
                                        <p:tav tm="0">
                                          <p:val>
                                            <p:strVal val="#ppt_x"/>
                                          </p:val>
                                        </p:tav>
                                        <p:tav tm="100000">
                                          <p:val>
                                            <p:strVal val="#ppt_x"/>
                                          </p:val>
                                        </p:tav>
                                      </p:tavLst>
                                    </p:anim>
                                    <p:anim calcmode="lin" valueType="num">
                                      <p:cBhvr>
                                        <p:cTn id="13" dur="1000" fill="hold"/>
                                        <p:tgtEl>
                                          <p:spTgt spid="5122"/>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13000"/>
                                  </p:stCondLst>
                                  <p:childTnLst>
                                    <p:set>
                                      <p:cBhvr>
                                        <p:cTn id="15" dur="1" fill="hold">
                                          <p:stCondLst>
                                            <p:cond delay="0"/>
                                          </p:stCondLst>
                                        </p:cTn>
                                        <p:tgtEl>
                                          <p:spTgt spid="5124"/>
                                        </p:tgtEl>
                                        <p:attrNameLst>
                                          <p:attrName>style.visibility</p:attrName>
                                        </p:attrNameLst>
                                      </p:cBhvr>
                                      <p:to>
                                        <p:strVal val="visible"/>
                                      </p:to>
                                    </p:set>
                                    <p:animEffect transition="in" filter="fade">
                                      <p:cBhvr>
                                        <p:cTn id="16" dur="1000"/>
                                        <p:tgtEl>
                                          <p:spTgt spid="5124"/>
                                        </p:tgtEl>
                                      </p:cBhvr>
                                    </p:animEffect>
                                    <p:anim calcmode="lin" valueType="num">
                                      <p:cBhvr>
                                        <p:cTn id="17" dur="1000" fill="hold"/>
                                        <p:tgtEl>
                                          <p:spTgt spid="5124"/>
                                        </p:tgtEl>
                                        <p:attrNameLst>
                                          <p:attrName>ppt_x</p:attrName>
                                        </p:attrNameLst>
                                      </p:cBhvr>
                                      <p:tavLst>
                                        <p:tav tm="0">
                                          <p:val>
                                            <p:strVal val="#ppt_x"/>
                                          </p:val>
                                        </p:tav>
                                        <p:tav tm="100000">
                                          <p:val>
                                            <p:strVal val="#ppt_x"/>
                                          </p:val>
                                        </p:tav>
                                      </p:tavLst>
                                    </p:anim>
                                    <p:anim calcmode="lin" valueType="num">
                                      <p:cBhvr>
                                        <p:cTn id="18" dur="1000" fill="hold"/>
                                        <p:tgtEl>
                                          <p:spTgt spid="51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2"/>
                </p:tgtEl>
              </p:cMediaNode>
            </p:audio>
          </p:childTnLst>
        </p:cTn>
      </p:par>
    </p:tnLst>
    <p:bldLst>
      <p:bldP spid="13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61" name="Google Shape;61;p14"/>
          <p:cNvSpPr/>
          <p:nvPr/>
        </p:nvSpPr>
        <p:spPr>
          <a:xfrm>
            <a:off x="489049" y="1652699"/>
            <a:ext cx="3678913" cy="3238277"/>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4"/>
          <p:cNvSpPr txBox="1"/>
          <p:nvPr/>
        </p:nvSpPr>
        <p:spPr>
          <a:xfrm>
            <a:off x="1525567" y="1236125"/>
            <a:ext cx="1605876"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Who we are</a:t>
            </a:r>
            <a:endParaRPr dirty="0"/>
          </a:p>
        </p:txBody>
      </p:sp>
      <p:sp>
        <p:nvSpPr>
          <p:cNvPr id="63" name="Google Shape;63;p14"/>
          <p:cNvSpPr txBox="1"/>
          <p:nvPr/>
        </p:nvSpPr>
        <p:spPr>
          <a:xfrm>
            <a:off x="792598" y="2225399"/>
            <a:ext cx="3071813" cy="2230486"/>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solidFill>
                  <a:schemeClr val="accent4">
                    <a:lumMod val="50000"/>
                  </a:schemeClr>
                </a:solidFill>
              </a:rPr>
              <a:t>Let Us Yelp You</a:t>
            </a:r>
            <a:endParaRPr dirty="0">
              <a:solidFill>
                <a:schemeClr val="accent4">
                  <a:lumMod val="50000"/>
                </a:schemeClr>
              </a:solidFill>
            </a:endParaRPr>
          </a:p>
          <a:p>
            <a:pPr marL="457200" lvl="0" indent="-317500" algn="l" rtl="0">
              <a:spcBef>
                <a:spcPts val="0"/>
              </a:spcBef>
              <a:spcAft>
                <a:spcPts val="0"/>
              </a:spcAft>
              <a:buSzPts val="1400"/>
              <a:buChar char="●"/>
            </a:pPr>
            <a:r>
              <a:rPr lang="en" dirty="0">
                <a:solidFill>
                  <a:schemeClr val="accent4">
                    <a:lumMod val="50000"/>
                  </a:schemeClr>
                </a:solidFill>
              </a:rPr>
              <a:t>Marketing and Analytics Consultants</a:t>
            </a:r>
            <a:endParaRPr dirty="0">
              <a:solidFill>
                <a:schemeClr val="accent4">
                  <a:lumMod val="50000"/>
                </a:schemeClr>
              </a:solidFill>
            </a:endParaRPr>
          </a:p>
          <a:p>
            <a:pPr marL="457200" lvl="0" indent="-317500" algn="l" rtl="0">
              <a:spcBef>
                <a:spcPts val="0"/>
              </a:spcBef>
              <a:spcAft>
                <a:spcPts val="0"/>
              </a:spcAft>
              <a:buSzPts val="1400"/>
              <a:buChar char="●"/>
            </a:pPr>
            <a:r>
              <a:rPr lang="en" dirty="0">
                <a:solidFill>
                  <a:schemeClr val="accent4">
                    <a:lumMod val="50000"/>
                  </a:schemeClr>
                </a:solidFill>
              </a:rPr>
              <a:t>Analytically advise on the creation of successful restaurants</a:t>
            </a:r>
            <a:endParaRPr dirty="0">
              <a:solidFill>
                <a:schemeClr val="accent4">
                  <a:lumMod val="50000"/>
                </a:schemeClr>
              </a:solidFill>
            </a:endParaRPr>
          </a:p>
        </p:txBody>
      </p:sp>
      <p:sp>
        <p:nvSpPr>
          <p:cNvPr id="64" name="Google Shape;64;p14"/>
          <p:cNvSpPr/>
          <p:nvPr/>
        </p:nvSpPr>
        <p:spPr>
          <a:xfrm>
            <a:off x="4976040" y="1678024"/>
            <a:ext cx="3372135" cy="3212951"/>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4"/>
          <p:cNvSpPr txBox="1"/>
          <p:nvPr/>
        </p:nvSpPr>
        <p:spPr>
          <a:xfrm>
            <a:off x="5319039" y="2225399"/>
            <a:ext cx="3029136" cy="2342911"/>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solidFill>
                  <a:schemeClr val="accent4">
                    <a:lumMod val="50000"/>
                  </a:schemeClr>
                </a:solidFill>
              </a:rPr>
              <a:t>Yum! Brands</a:t>
            </a:r>
            <a:endParaRPr dirty="0">
              <a:solidFill>
                <a:schemeClr val="accent4">
                  <a:lumMod val="50000"/>
                </a:schemeClr>
              </a:solidFill>
            </a:endParaRPr>
          </a:p>
          <a:p>
            <a:pPr marL="457200" lvl="0" indent="-317500" algn="l" rtl="0">
              <a:spcBef>
                <a:spcPts val="0"/>
              </a:spcBef>
              <a:spcAft>
                <a:spcPts val="0"/>
              </a:spcAft>
              <a:buSzPts val="1400"/>
              <a:buChar char="●"/>
            </a:pPr>
            <a:r>
              <a:rPr lang="en" dirty="0">
                <a:solidFill>
                  <a:schemeClr val="accent4">
                    <a:lumMod val="50000"/>
                  </a:schemeClr>
                </a:solidFill>
              </a:rPr>
              <a:t>Leading restaurant group</a:t>
            </a:r>
            <a:endParaRPr dirty="0">
              <a:solidFill>
                <a:schemeClr val="accent4">
                  <a:lumMod val="50000"/>
                </a:schemeClr>
              </a:solidFill>
            </a:endParaRPr>
          </a:p>
          <a:p>
            <a:pPr marL="457200" lvl="0" indent="-317500" algn="l" rtl="0">
              <a:spcBef>
                <a:spcPts val="0"/>
              </a:spcBef>
              <a:spcAft>
                <a:spcPts val="0"/>
              </a:spcAft>
              <a:buSzPts val="1400"/>
              <a:buChar char="●"/>
            </a:pPr>
            <a:r>
              <a:rPr lang="en" dirty="0">
                <a:solidFill>
                  <a:schemeClr val="accent4">
                    <a:lumMod val="50000"/>
                  </a:schemeClr>
                </a:solidFill>
              </a:rPr>
              <a:t>Scoping new ventures in Phoenix, AZ</a:t>
            </a:r>
            <a:endParaRPr dirty="0">
              <a:solidFill>
                <a:schemeClr val="accent4">
                  <a:lumMod val="50000"/>
                </a:schemeClr>
              </a:solidFill>
            </a:endParaRPr>
          </a:p>
        </p:txBody>
      </p:sp>
      <p:sp>
        <p:nvSpPr>
          <p:cNvPr id="66" name="Google Shape;66;p14"/>
          <p:cNvSpPr txBox="1"/>
          <p:nvPr/>
        </p:nvSpPr>
        <p:spPr>
          <a:xfrm>
            <a:off x="5850502" y="1236125"/>
            <a:ext cx="1475331" cy="37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The Client</a:t>
            </a:r>
            <a:endParaRPr dirty="0"/>
          </a:p>
        </p:txBody>
      </p:sp>
      <p:pic>
        <p:nvPicPr>
          <p:cNvPr id="2" name="Recorded Sound">
            <a:hlinkClick r:id="" action="ppaction://media"/>
            <a:extLst>
              <a:ext uri="{FF2B5EF4-FFF2-40B4-BE49-F238E27FC236}">
                <a16:creationId xmlns:a16="http://schemas.microsoft.com/office/drawing/2014/main" id="{AB513736-BF05-4BB4-AB31-3D482A52F6E5}"/>
              </a:ext>
            </a:extLst>
          </p:cNvPr>
          <p:cNvPicPr>
            <a:picLocks noChangeAspect="1"/>
          </p:cNvPicPr>
          <p:nvPr>
            <a:audioFile r:link="rId2"/>
            <p:extLst>
              <p:ext uri="{DAA4B4D4-6D71-4841-9C94-3DE7FCFB9230}">
                <p14:media xmlns:p14="http://schemas.microsoft.com/office/powerpoint/2010/main" r:embed="rId1"/>
              </p:ext>
            </p:extLst>
          </p:nvPr>
        </p:nvPicPr>
        <p:blipFill>
          <a:blip r:embed="rId5">
            <a:lum bright="70000" contrast="-70000"/>
          </a:blip>
          <a:stretch>
            <a:fillRect/>
          </a:stretch>
        </p:blipFill>
        <p:spPr>
          <a:xfrm>
            <a:off x="9064877" y="0"/>
            <a:ext cx="45719" cy="45719"/>
          </a:xfrm>
          <a:prstGeom prst="rect">
            <a:avLst/>
          </a:prstGeom>
        </p:spPr>
      </p:pic>
      <p:sp>
        <p:nvSpPr>
          <p:cNvPr id="3" name="TextBox 2">
            <a:extLst>
              <a:ext uri="{FF2B5EF4-FFF2-40B4-BE49-F238E27FC236}">
                <a16:creationId xmlns:a16="http://schemas.microsoft.com/office/drawing/2014/main" id="{98903DE8-552C-4BB8-BD79-020220BC91DE}"/>
              </a:ext>
            </a:extLst>
          </p:cNvPr>
          <p:cNvSpPr txBox="1"/>
          <p:nvPr/>
        </p:nvSpPr>
        <p:spPr>
          <a:xfrm>
            <a:off x="3467100" y="1477969"/>
            <a:ext cx="2540000" cy="400110"/>
          </a:xfrm>
          <a:prstGeom prst="rect">
            <a:avLst/>
          </a:prstGeom>
          <a:noFill/>
        </p:spPr>
        <p:txBody>
          <a:bodyPr wrap="square" rtlCol="0">
            <a:spAutoFit/>
          </a:bodyPr>
          <a:lstStyle/>
          <a:p>
            <a:r>
              <a:rPr lang="en-US" sz="2000" b="1" dirty="0">
                <a:solidFill>
                  <a:schemeClr val="tx2"/>
                </a:solidFill>
              </a:rPr>
              <a:t>Open Source Data</a:t>
            </a:r>
          </a:p>
        </p:txBody>
      </p:sp>
      <p:sp>
        <p:nvSpPr>
          <p:cNvPr id="11" name="TextBox 10">
            <a:extLst>
              <a:ext uri="{FF2B5EF4-FFF2-40B4-BE49-F238E27FC236}">
                <a16:creationId xmlns:a16="http://schemas.microsoft.com/office/drawing/2014/main" id="{7E960F5E-79C5-41F0-A6F3-E56926AF256A}"/>
              </a:ext>
            </a:extLst>
          </p:cNvPr>
          <p:cNvSpPr txBox="1"/>
          <p:nvPr/>
        </p:nvSpPr>
        <p:spPr>
          <a:xfrm>
            <a:off x="3815275" y="2045557"/>
            <a:ext cx="2540000" cy="400110"/>
          </a:xfrm>
          <a:prstGeom prst="rect">
            <a:avLst/>
          </a:prstGeom>
          <a:noFill/>
        </p:spPr>
        <p:txBody>
          <a:bodyPr wrap="square" rtlCol="0">
            <a:spAutoFit/>
          </a:bodyPr>
          <a:lstStyle/>
          <a:p>
            <a:r>
              <a:rPr lang="en-US" sz="2000" b="1" dirty="0">
                <a:solidFill>
                  <a:schemeClr val="tx2"/>
                </a:solidFill>
              </a:rPr>
              <a:t>Experience</a:t>
            </a:r>
          </a:p>
        </p:txBody>
      </p:sp>
    </p:spTree>
  </p:cSld>
  <p:clrMapOvr>
    <a:masterClrMapping/>
  </p:clrMapOvr>
  <mc:AlternateContent xmlns:mc="http://schemas.openxmlformats.org/markup-compatibility/2006">
    <mc:Choice xmlns:p14="http://schemas.microsoft.com/office/powerpoint/2010/main" Requires="p14">
      <p:transition spd="med" p14:dur="700" advTm="61000">
        <p:fade/>
      </p:transition>
    </mc:Choice>
    <mc:Fallback>
      <p:transition spd="med" advTm="6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9221" fill="hold"/>
                                        <p:tgtEl>
                                          <p:spTgt spid="2"/>
                                        </p:tgtEl>
                                      </p:cBhvr>
                                    </p:cmd>
                                  </p:childTnLst>
                                </p:cTn>
                              </p:par>
                              <p:par>
                                <p:cTn id="7" presetID="1" presetClass="entr" presetSubtype="0" fill="hold" grpId="0" nodeType="withEffect">
                                  <p:stCondLst>
                                    <p:cond delay="500"/>
                                  </p:stCondLst>
                                  <p:childTnLst>
                                    <p:set>
                                      <p:cBhvr>
                                        <p:cTn id="8" dur="1" fill="hold">
                                          <p:stCondLst>
                                            <p:cond delay="0"/>
                                          </p:stCondLst>
                                        </p:cTn>
                                        <p:tgtEl>
                                          <p:spTgt spid="60"/>
                                        </p:tgtEl>
                                        <p:attrNameLst>
                                          <p:attrName>style.visibility</p:attrName>
                                        </p:attrNameLst>
                                      </p:cBhvr>
                                      <p:to>
                                        <p:strVal val="visible"/>
                                      </p:to>
                                    </p:set>
                                  </p:childTnLst>
                                </p:cTn>
                              </p:par>
                              <p:par>
                                <p:cTn id="9" presetID="2" presetClass="entr" presetSubtype="2" fill="hold" grpId="0" nodeType="withEffect">
                                  <p:stCondLst>
                                    <p:cond delay="500"/>
                                  </p:stCondLst>
                                  <p:childTnLst>
                                    <p:set>
                                      <p:cBhvr>
                                        <p:cTn id="10" dur="1" fill="hold">
                                          <p:stCondLst>
                                            <p:cond delay="0"/>
                                          </p:stCondLst>
                                        </p:cTn>
                                        <p:tgtEl>
                                          <p:spTgt spid="62"/>
                                        </p:tgtEl>
                                        <p:attrNameLst>
                                          <p:attrName>style.visibility</p:attrName>
                                        </p:attrNameLst>
                                      </p:cBhvr>
                                      <p:to>
                                        <p:strVal val="visible"/>
                                      </p:to>
                                    </p:set>
                                    <p:anim calcmode="lin" valueType="num">
                                      <p:cBhvr additive="base">
                                        <p:cTn id="11" dur="500" fill="hold"/>
                                        <p:tgtEl>
                                          <p:spTgt spid="62"/>
                                        </p:tgtEl>
                                        <p:attrNameLst>
                                          <p:attrName>ppt_x</p:attrName>
                                        </p:attrNameLst>
                                      </p:cBhvr>
                                      <p:tavLst>
                                        <p:tav tm="0">
                                          <p:val>
                                            <p:strVal val="1+#ppt_w/2"/>
                                          </p:val>
                                        </p:tav>
                                        <p:tav tm="100000">
                                          <p:val>
                                            <p:strVal val="#ppt_x"/>
                                          </p:val>
                                        </p:tav>
                                      </p:tavLst>
                                    </p:anim>
                                    <p:anim calcmode="lin" valueType="num">
                                      <p:cBhvr additive="base">
                                        <p:cTn id="12" dur="500" fill="hold"/>
                                        <p:tgtEl>
                                          <p:spTgt spid="62"/>
                                        </p:tgtEl>
                                        <p:attrNameLst>
                                          <p:attrName>ppt_y</p:attrName>
                                        </p:attrNameLst>
                                      </p:cBhvr>
                                      <p:tavLst>
                                        <p:tav tm="0">
                                          <p:val>
                                            <p:strVal val="#ppt_y"/>
                                          </p:val>
                                        </p:tav>
                                        <p:tav tm="100000">
                                          <p:val>
                                            <p:strVal val="#ppt_y"/>
                                          </p:val>
                                        </p:tav>
                                      </p:tavLst>
                                    </p:anim>
                                  </p:childTnLst>
                                </p:cTn>
                              </p:par>
                              <p:par>
                                <p:cTn id="13" presetID="20" presetClass="entr" presetSubtype="0" fill="hold" grpId="0" nodeType="withEffect">
                                  <p:stCondLst>
                                    <p:cond delay="500"/>
                                  </p:stCondLst>
                                  <p:childTnLst>
                                    <p:set>
                                      <p:cBhvr>
                                        <p:cTn id="14" dur="1" fill="hold">
                                          <p:stCondLst>
                                            <p:cond delay="0"/>
                                          </p:stCondLst>
                                        </p:cTn>
                                        <p:tgtEl>
                                          <p:spTgt spid="61"/>
                                        </p:tgtEl>
                                        <p:attrNameLst>
                                          <p:attrName>style.visibility</p:attrName>
                                        </p:attrNameLst>
                                      </p:cBhvr>
                                      <p:to>
                                        <p:strVal val="visible"/>
                                      </p:to>
                                    </p:set>
                                    <p:animEffect transition="in" filter="wedge">
                                      <p:cBhvr>
                                        <p:cTn id="15" dur="2000"/>
                                        <p:tgtEl>
                                          <p:spTgt spid="61"/>
                                        </p:tgtEl>
                                      </p:cBhvr>
                                    </p:animEffect>
                                  </p:childTnLst>
                                </p:cTn>
                              </p:par>
                              <p:par>
                                <p:cTn id="16" presetID="1" presetClass="entr" presetSubtype="0" fill="hold" grpId="0" nodeType="withEffect">
                                  <p:stCondLst>
                                    <p:cond delay="1000"/>
                                  </p:stCondLst>
                                  <p:childTnLst>
                                    <p:set>
                                      <p:cBhvr>
                                        <p:cTn id="17" dur="1" fill="hold">
                                          <p:stCondLst>
                                            <p:cond delay="0"/>
                                          </p:stCondLst>
                                        </p:cTn>
                                        <p:tgtEl>
                                          <p:spTgt spid="63"/>
                                        </p:tgtEl>
                                        <p:attrNameLst>
                                          <p:attrName>style.visibility</p:attrName>
                                        </p:attrNameLst>
                                      </p:cBhvr>
                                      <p:to>
                                        <p:strVal val="visible"/>
                                      </p:to>
                                    </p:set>
                                  </p:childTnLst>
                                </p:cTn>
                              </p:par>
                              <p:par>
                                <p:cTn id="18" presetID="9" presetClass="entr" presetSubtype="0" fill="hold" grpId="0" nodeType="withEffect">
                                  <p:stCondLst>
                                    <p:cond delay="9500"/>
                                  </p:stCondLst>
                                  <p:childTnLst>
                                    <p:set>
                                      <p:cBhvr>
                                        <p:cTn id="19" dur="1" fill="hold">
                                          <p:stCondLst>
                                            <p:cond delay="0"/>
                                          </p:stCondLst>
                                        </p:cTn>
                                        <p:tgtEl>
                                          <p:spTgt spid="3"/>
                                        </p:tgtEl>
                                        <p:attrNameLst>
                                          <p:attrName>style.visibility</p:attrName>
                                        </p:attrNameLst>
                                      </p:cBhvr>
                                      <p:to>
                                        <p:strVal val="visible"/>
                                      </p:to>
                                    </p:set>
                                    <p:animEffect transition="in" filter="dissolve">
                                      <p:cBhvr>
                                        <p:cTn id="20" dur="1200"/>
                                        <p:tgtEl>
                                          <p:spTgt spid="3"/>
                                        </p:tgtEl>
                                      </p:cBhvr>
                                    </p:animEffect>
                                  </p:childTnLst>
                                  <p:subTnLst>
                                    <p:set>
                                      <p:cBhvr override="childStyle">
                                        <p:cTn dur="1" fill="hold" display="0" masterRel="sameClick" afterEffect="1">
                                          <p:stCondLst>
                                            <p:cond evt="end" delay="0">
                                              <p:tn val="18"/>
                                            </p:cond>
                                          </p:stCondLst>
                                        </p:cTn>
                                        <p:tgtEl>
                                          <p:spTgt spid="3"/>
                                        </p:tgtEl>
                                        <p:attrNameLst>
                                          <p:attrName>style.visibility</p:attrName>
                                        </p:attrNameLst>
                                      </p:cBhvr>
                                      <p:to>
                                        <p:strVal val="hidden"/>
                                      </p:to>
                                    </p:set>
                                  </p:subTnLst>
                                </p:cTn>
                              </p:par>
                              <p:par>
                                <p:cTn id="21" presetID="9" presetClass="entr" presetSubtype="0" fill="hold" grpId="0" nodeType="withEffect">
                                  <p:stCondLst>
                                    <p:cond delay="10400"/>
                                  </p:stCondLst>
                                  <p:childTnLst>
                                    <p:set>
                                      <p:cBhvr>
                                        <p:cTn id="22" dur="1" fill="hold">
                                          <p:stCondLst>
                                            <p:cond delay="0"/>
                                          </p:stCondLst>
                                        </p:cTn>
                                        <p:tgtEl>
                                          <p:spTgt spid="11"/>
                                        </p:tgtEl>
                                        <p:attrNameLst>
                                          <p:attrName>style.visibility</p:attrName>
                                        </p:attrNameLst>
                                      </p:cBhvr>
                                      <p:to>
                                        <p:strVal val="visible"/>
                                      </p:to>
                                    </p:set>
                                    <p:animEffect transition="in" filter="dissolve">
                                      <p:cBhvr>
                                        <p:cTn id="23" dur="2200"/>
                                        <p:tgtEl>
                                          <p:spTgt spid="11"/>
                                        </p:tgtEl>
                                      </p:cBhvr>
                                    </p:animEffect>
                                  </p:childTnLst>
                                  <p:subTnLst>
                                    <p:set>
                                      <p:cBhvr override="childStyle">
                                        <p:cTn dur="1" fill="hold" display="0" masterRel="sameClick" afterEffect="1">
                                          <p:stCondLst>
                                            <p:cond evt="end" delay="0">
                                              <p:tn val="21"/>
                                            </p:cond>
                                          </p:stCondLst>
                                        </p:cTn>
                                        <p:tgtEl>
                                          <p:spTgt spid="11"/>
                                        </p:tgtEl>
                                        <p:attrNameLst>
                                          <p:attrName>style.visibility</p:attrName>
                                        </p:attrNameLst>
                                      </p:cBhvr>
                                      <p:to>
                                        <p:strVal val="hidden"/>
                                      </p:to>
                                    </p:set>
                                  </p:subTnLst>
                                </p:cTn>
                              </p:par>
                              <p:par>
                                <p:cTn id="24" presetID="2" presetClass="entr" presetSubtype="2" fill="hold" grpId="0" nodeType="withEffect">
                                  <p:stCondLst>
                                    <p:cond delay="16200"/>
                                  </p:stCondLst>
                                  <p:childTnLst>
                                    <p:set>
                                      <p:cBhvr>
                                        <p:cTn id="25" dur="1" fill="hold">
                                          <p:stCondLst>
                                            <p:cond delay="0"/>
                                          </p:stCondLst>
                                        </p:cTn>
                                        <p:tgtEl>
                                          <p:spTgt spid="66"/>
                                        </p:tgtEl>
                                        <p:attrNameLst>
                                          <p:attrName>style.visibility</p:attrName>
                                        </p:attrNameLst>
                                      </p:cBhvr>
                                      <p:to>
                                        <p:strVal val="visible"/>
                                      </p:to>
                                    </p:set>
                                    <p:anim calcmode="lin" valueType="num">
                                      <p:cBhvr additive="base">
                                        <p:cTn id="26" dur="2100" fill="hold"/>
                                        <p:tgtEl>
                                          <p:spTgt spid="66"/>
                                        </p:tgtEl>
                                        <p:attrNameLst>
                                          <p:attrName>ppt_x</p:attrName>
                                        </p:attrNameLst>
                                      </p:cBhvr>
                                      <p:tavLst>
                                        <p:tav tm="0">
                                          <p:val>
                                            <p:strVal val="1+#ppt_w/2"/>
                                          </p:val>
                                        </p:tav>
                                        <p:tav tm="100000">
                                          <p:val>
                                            <p:strVal val="#ppt_x"/>
                                          </p:val>
                                        </p:tav>
                                      </p:tavLst>
                                    </p:anim>
                                    <p:anim calcmode="lin" valueType="num">
                                      <p:cBhvr additive="base">
                                        <p:cTn id="27" dur="2100" fill="hold"/>
                                        <p:tgtEl>
                                          <p:spTgt spid="66"/>
                                        </p:tgtEl>
                                        <p:attrNameLst>
                                          <p:attrName>ppt_y</p:attrName>
                                        </p:attrNameLst>
                                      </p:cBhvr>
                                      <p:tavLst>
                                        <p:tav tm="0">
                                          <p:val>
                                            <p:strVal val="#ppt_y"/>
                                          </p:val>
                                        </p:tav>
                                        <p:tav tm="100000">
                                          <p:val>
                                            <p:strVal val="#ppt_y"/>
                                          </p:val>
                                        </p:tav>
                                      </p:tavLst>
                                    </p:anim>
                                  </p:childTnLst>
                                </p:cTn>
                              </p:par>
                              <p:par>
                                <p:cTn id="28" presetID="20" presetClass="entr" presetSubtype="0" fill="hold" grpId="0" nodeType="withEffect">
                                  <p:stCondLst>
                                    <p:cond delay="16600"/>
                                  </p:stCondLst>
                                  <p:childTnLst>
                                    <p:set>
                                      <p:cBhvr>
                                        <p:cTn id="29" dur="1" fill="hold">
                                          <p:stCondLst>
                                            <p:cond delay="0"/>
                                          </p:stCondLst>
                                        </p:cTn>
                                        <p:tgtEl>
                                          <p:spTgt spid="64"/>
                                        </p:tgtEl>
                                        <p:attrNameLst>
                                          <p:attrName>style.visibility</p:attrName>
                                        </p:attrNameLst>
                                      </p:cBhvr>
                                      <p:to>
                                        <p:strVal val="visible"/>
                                      </p:to>
                                    </p:set>
                                    <p:animEffect transition="in" filter="wedge">
                                      <p:cBhvr>
                                        <p:cTn id="30" dur="2000"/>
                                        <p:tgtEl>
                                          <p:spTgt spid="64"/>
                                        </p:tgtEl>
                                      </p:cBhvr>
                                    </p:animEffect>
                                  </p:childTnLst>
                                </p:cTn>
                              </p:par>
                              <p:par>
                                <p:cTn id="31" presetID="1" presetClass="entr" presetSubtype="0" fill="hold" grpId="0" nodeType="withEffect">
                                  <p:stCondLst>
                                    <p:cond delay="17200"/>
                                  </p:stCondLst>
                                  <p:childTnLst>
                                    <p:set>
                                      <p:cBhvr>
                                        <p:cTn id="32"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3" fill="hold" display="0">
                  <p:stCondLst>
                    <p:cond delay="indefinite"/>
                  </p:stCondLst>
                  <p:endCondLst>
                    <p:cond evt="onStopAudio" delay="0">
                      <p:tgtEl>
                        <p:sldTgt/>
                      </p:tgtEl>
                    </p:cond>
                  </p:endCondLst>
                </p:cTn>
                <p:tgtEl>
                  <p:spTgt spid="2"/>
                </p:tgtEl>
              </p:cMediaNode>
            </p:audio>
          </p:childTnLst>
        </p:cTn>
      </p:par>
    </p:tnLst>
    <p:bldLst>
      <p:bldP spid="60" grpId="0"/>
      <p:bldP spid="61" grpId="0" animBg="1"/>
      <p:bldP spid="62" grpId="0"/>
      <p:bldP spid="63" grpId="0"/>
      <p:bldP spid="64" grpId="0" animBg="1"/>
      <p:bldP spid="65" grpId="0"/>
      <p:bldP spid="66" grpId="0"/>
      <p:bldP spid="3"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1023C-AFE8-4EA8-B519-48679B2038D8}"/>
              </a:ext>
            </a:extLst>
          </p:cNvPr>
          <p:cNvSpPr>
            <a:spLocks noGrp="1"/>
          </p:cNvSpPr>
          <p:nvPr>
            <p:ph type="title"/>
          </p:nvPr>
        </p:nvSpPr>
        <p:spPr/>
        <p:txBody>
          <a:bodyPr/>
          <a:lstStyle/>
          <a:p>
            <a:r>
              <a:rPr lang="en-US" dirty="0"/>
              <a:t>The Data</a:t>
            </a:r>
          </a:p>
        </p:txBody>
      </p:sp>
      <p:sp>
        <p:nvSpPr>
          <p:cNvPr id="3" name="Text Placeholder 2">
            <a:extLst>
              <a:ext uri="{FF2B5EF4-FFF2-40B4-BE49-F238E27FC236}">
                <a16:creationId xmlns:a16="http://schemas.microsoft.com/office/drawing/2014/main" id="{690D1E56-5C9A-410B-8173-B053F010D889}"/>
              </a:ext>
            </a:extLst>
          </p:cNvPr>
          <p:cNvSpPr>
            <a:spLocks noGrp="1"/>
          </p:cNvSpPr>
          <p:nvPr>
            <p:ph type="body" idx="1"/>
          </p:nvPr>
        </p:nvSpPr>
        <p:spPr/>
        <p:txBody>
          <a:bodyPr/>
          <a:lstStyle/>
          <a:p>
            <a:r>
              <a:rPr lang="en-US" dirty="0"/>
              <a:t>What we use to get results</a:t>
            </a:r>
          </a:p>
        </p:txBody>
      </p:sp>
      <p:pic>
        <p:nvPicPr>
          <p:cNvPr id="4" name="Recorded Sound">
            <a:hlinkClick r:id="" action="ppaction://media"/>
            <a:extLst>
              <a:ext uri="{FF2B5EF4-FFF2-40B4-BE49-F238E27FC236}">
                <a16:creationId xmlns:a16="http://schemas.microsoft.com/office/drawing/2014/main" id="{0385E53A-5D01-4CE8-9B22-A9347A31B824}"/>
              </a:ext>
            </a:extLst>
          </p:cNvPr>
          <p:cNvPicPr>
            <a:picLocks noChangeAspect="1"/>
          </p:cNvPicPr>
          <p:nvPr>
            <a:audioFile r:link="rId2"/>
            <p:extLst>
              <p:ext uri="{DAA4B4D4-6D71-4841-9C94-3DE7FCFB9230}">
                <p14:media xmlns:p14="http://schemas.microsoft.com/office/powerpoint/2010/main" r:embed="rId1"/>
              </p:ext>
            </p:extLst>
          </p:nvPr>
        </p:nvPicPr>
        <p:blipFill>
          <a:blip r:embed="rId4">
            <a:lum bright="70000" contrast="-70000"/>
          </a:blip>
          <a:stretch>
            <a:fillRect/>
          </a:stretch>
        </p:blipFill>
        <p:spPr>
          <a:xfrm>
            <a:off x="9098281" y="0"/>
            <a:ext cx="45719" cy="45719"/>
          </a:xfrm>
          <a:prstGeom prst="rect">
            <a:avLst/>
          </a:prstGeom>
        </p:spPr>
      </p:pic>
    </p:spTree>
    <p:extLst>
      <p:ext uri="{BB962C8B-B14F-4D97-AF65-F5344CB8AC3E}">
        <p14:creationId xmlns:p14="http://schemas.microsoft.com/office/powerpoint/2010/main" val="4286774404"/>
      </p:ext>
    </p:extLst>
  </p:cSld>
  <p:clrMapOvr>
    <a:masterClrMapping/>
  </p:clrMapOvr>
  <mc:AlternateContent xmlns:mc="http://schemas.openxmlformats.org/markup-compatibility/2006">
    <mc:Choice xmlns:p14="http://schemas.microsoft.com/office/powerpoint/2010/main" Requires="p14">
      <p:transition spd="med" p14:dur="700" advTm="5050">
        <p:fade/>
      </p:transition>
    </mc:Choice>
    <mc:Fallback>
      <p:transition spd="med" advTm="50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par>
                                <p:cTn id="10" presetID="1" presetClass="mediacall" presetSubtype="0" fill="hold" nodeType="withEffect">
                                  <p:stCondLst>
                                    <p:cond delay="0"/>
                                  </p:stCondLst>
                                  <p:childTnLst>
                                    <p:cmd type="call" cmd="playFrom(0.0)">
                                      <p:cBhvr>
                                        <p:cTn id="11" dur="5072" fill="hold"/>
                                        <p:tgtEl>
                                          <p:spTgt spid="4"/>
                                        </p:tgtEl>
                                      </p:cBhvr>
                                    </p:cmd>
                                  </p:childTnLst>
                                </p:cTn>
                              </p:par>
                              <p:par>
                                <p:cTn id="12" presetID="1" presetClass="entr" presetSubtype="0" fill="hold" grpId="0" nodeType="withEffect">
                                  <p:stCondLst>
                                    <p:cond delay="2000"/>
                                  </p:stCondLst>
                                  <p:childTnLst>
                                    <p:set>
                                      <p:cBhvr>
                                        <p:cTn id="13"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4"/>
                </p:tgtEl>
              </p:cMediaNode>
            </p:audio>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a:t>
            </a:r>
            <a:r>
              <a:rPr lang="en" dirty="0"/>
              <a:t> Source</a:t>
            </a:r>
            <a:endParaRPr dirty="0"/>
          </a:p>
        </p:txBody>
      </p:sp>
      <p:sp>
        <p:nvSpPr>
          <p:cNvPr id="72" name="Google Shape;72;p15"/>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dirty="0"/>
              <a:t>Open Source Dataset from Yelp</a:t>
            </a:r>
            <a:endParaRPr sz="1500" dirty="0"/>
          </a:p>
          <a:p>
            <a:pPr lvl="1">
              <a:spcBef>
                <a:spcPts val="0"/>
              </a:spcBef>
            </a:pPr>
            <a:r>
              <a:rPr lang="en-US" sz="1600" dirty="0"/>
              <a:t>Provided with documentation about the structure of each data set</a:t>
            </a:r>
            <a:endParaRPr lang="en" sz="1600" dirty="0"/>
          </a:p>
          <a:p>
            <a:pPr marL="914400" lvl="1" indent="-317500" algn="l" rtl="0">
              <a:spcBef>
                <a:spcPts val="0"/>
              </a:spcBef>
              <a:spcAft>
                <a:spcPts val="0"/>
              </a:spcAft>
              <a:buSzPts val="1400"/>
              <a:buChar char="○"/>
            </a:pPr>
            <a:r>
              <a:rPr lang="en" sz="1600" dirty="0"/>
              <a:t>Data is As-Is</a:t>
            </a:r>
          </a:p>
          <a:p>
            <a:pPr marL="914400" lvl="1" indent="-317500" algn="l" rtl="0">
              <a:spcBef>
                <a:spcPts val="0"/>
              </a:spcBef>
              <a:spcAft>
                <a:spcPts val="0"/>
              </a:spcAft>
              <a:buSzPts val="1400"/>
              <a:buChar char="○"/>
            </a:pPr>
            <a:endParaRPr sz="1600" dirty="0"/>
          </a:p>
          <a:p>
            <a:pPr marL="457200" lvl="0" indent="0" algn="l" rtl="0">
              <a:spcBef>
                <a:spcPts val="1600"/>
              </a:spcBef>
              <a:spcAft>
                <a:spcPts val="0"/>
              </a:spcAft>
              <a:buNone/>
            </a:pPr>
            <a:endParaRPr sz="1800" dirty="0"/>
          </a:p>
          <a:p>
            <a:pPr marL="457200" lvl="0" indent="-342900" algn="l" rtl="0">
              <a:spcBef>
                <a:spcPts val="1600"/>
              </a:spcBef>
              <a:spcAft>
                <a:spcPts val="0"/>
              </a:spcAft>
              <a:buSzPts val="1800"/>
              <a:buChar char="●"/>
            </a:pPr>
            <a:r>
              <a:rPr lang="en" sz="1800" dirty="0"/>
              <a:t>Primary set - Review and Business Data </a:t>
            </a:r>
            <a:endParaRPr sz="1800" dirty="0"/>
          </a:p>
          <a:p>
            <a:pPr marL="914400" lvl="1" indent="-317500" algn="l" rtl="0">
              <a:spcBef>
                <a:spcPts val="0"/>
              </a:spcBef>
              <a:spcAft>
                <a:spcPts val="0"/>
              </a:spcAft>
              <a:buSzPts val="1400"/>
              <a:buChar char="○"/>
            </a:pPr>
            <a:r>
              <a:rPr lang="en" sz="1600" dirty="0"/>
              <a:t>Key Elements</a:t>
            </a:r>
            <a:endParaRPr sz="1600" dirty="0"/>
          </a:p>
          <a:p>
            <a:pPr marL="1371600" lvl="2" indent="-317500" algn="l" rtl="0">
              <a:spcBef>
                <a:spcPts val="0"/>
              </a:spcBef>
              <a:spcAft>
                <a:spcPts val="0"/>
              </a:spcAft>
              <a:buSzPts val="1400"/>
              <a:buChar char="■"/>
            </a:pPr>
            <a:r>
              <a:rPr lang="en" sz="1600" dirty="0"/>
              <a:t>Number of stars awarded</a:t>
            </a:r>
            <a:endParaRPr sz="1600" dirty="0"/>
          </a:p>
          <a:p>
            <a:pPr marL="1371600" lvl="2" indent="-317500" algn="l" rtl="0">
              <a:spcBef>
                <a:spcPts val="0"/>
              </a:spcBef>
              <a:spcAft>
                <a:spcPts val="0"/>
              </a:spcAft>
              <a:buSzPts val="1400"/>
              <a:buChar char="■"/>
            </a:pPr>
            <a:r>
              <a:rPr lang="en" sz="1600" dirty="0"/>
              <a:t>Amount of votes</a:t>
            </a:r>
            <a:endParaRPr sz="1600" dirty="0"/>
          </a:p>
          <a:p>
            <a:pPr marL="1371600" lvl="2" indent="-317500" algn="l" rtl="0">
              <a:spcBef>
                <a:spcPts val="0"/>
              </a:spcBef>
              <a:spcAft>
                <a:spcPts val="0"/>
              </a:spcAft>
              <a:buSzPts val="1400"/>
              <a:buChar char="■"/>
            </a:pPr>
            <a:r>
              <a:rPr lang="en" sz="1600" dirty="0"/>
              <a:t>Type of votes</a:t>
            </a:r>
            <a:endParaRPr sz="1600" dirty="0"/>
          </a:p>
          <a:p>
            <a:pPr marL="1371600" lvl="2" indent="-317500" algn="l" rtl="0">
              <a:spcBef>
                <a:spcPts val="0"/>
              </a:spcBef>
              <a:spcAft>
                <a:spcPts val="0"/>
              </a:spcAft>
              <a:buSzPts val="1400"/>
              <a:buChar char="■"/>
            </a:pPr>
            <a:r>
              <a:rPr lang="en" sz="1600" dirty="0"/>
              <a:t>Features of restaurants</a:t>
            </a:r>
            <a:endParaRPr sz="1600" dirty="0"/>
          </a:p>
          <a:p>
            <a:pPr marL="0" lvl="0" indent="0" algn="l" rtl="0">
              <a:spcBef>
                <a:spcPts val="1600"/>
              </a:spcBef>
              <a:spcAft>
                <a:spcPts val="1600"/>
              </a:spcAft>
              <a:buNone/>
            </a:pPr>
            <a:endParaRPr dirty="0"/>
          </a:p>
        </p:txBody>
      </p:sp>
      <p:pic>
        <p:nvPicPr>
          <p:cNvPr id="3" name="Recorded Sound">
            <a:hlinkClick r:id="" action="ppaction://media"/>
            <a:extLst>
              <a:ext uri="{FF2B5EF4-FFF2-40B4-BE49-F238E27FC236}">
                <a16:creationId xmlns:a16="http://schemas.microsoft.com/office/drawing/2014/main" id="{82D9AF51-9419-42E7-BFE3-9FBB2FFAF5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098281" y="0"/>
            <a:ext cx="45719" cy="4571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1898" fill="hold"/>
                                        <p:tgtEl>
                                          <p:spTgt spid="3"/>
                                        </p:tgtEl>
                                      </p:cBhvr>
                                    </p:cmd>
                                  </p:childTnLst>
                                </p:cTn>
                              </p:par>
                              <p:par>
                                <p:cTn id="7" presetID="1" presetClass="entr" presetSubtype="0" fill="hold" grpId="0" nodeType="withEffect">
                                  <p:stCondLst>
                                    <p:cond delay="0"/>
                                  </p:stCondLst>
                                  <p:childTnLst>
                                    <p:set>
                                      <p:cBhvr>
                                        <p:cTn id="8" dur="1" fill="hold">
                                          <p:stCondLst>
                                            <p:cond delay="0"/>
                                          </p:stCondLst>
                                        </p:cTn>
                                        <p:tgtEl>
                                          <p:spTgt spid="71"/>
                                        </p:tgtEl>
                                        <p:attrNameLst>
                                          <p:attrName>style.visibility</p:attrName>
                                        </p:attrNameLst>
                                      </p:cBhvr>
                                      <p:to>
                                        <p:strVal val="visible"/>
                                      </p:to>
                                    </p:set>
                                  </p:childTnLst>
                                </p:cTn>
                              </p:par>
                              <p:par>
                                <p:cTn id="9" presetID="50" presetClass="entr" presetSubtype="0" decel="100000" fill="hold" nodeType="withEffect">
                                  <p:stCondLst>
                                    <p:cond delay="5500"/>
                                  </p:stCondLst>
                                  <p:childTnLst>
                                    <p:set>
                                      <p:cBhvr>
                                        <p:cTn id="10" dur="1" fill="hold">
                                          <p:stCondLst>
                                            <p:cond delay="0"/>
                                          </p:stCondLst>
                                        </p:cTn>
                                        <p:tgtEl>
                                          <p:spTgt spid="72">
                                            <p:txEl>
                                              <p:pRg st="0" end="0"/>
                                            </p:txEl>
                                          </p:spTgt>
                                        </p:tgtEl>
                                        <p:attrNameLst>
                                          <p:attrName>style.visibility</p:attrName>
                                        </p:attrNameLst>
                                      </p:cBhvr>
                                      <p:to>
                                        <p:strVal val="visible"/>
                                      </p:to>
                                    </p:set>
                                    <p:anim calcmode="lin" valueType="num">
                                      <p:cBhvr>
                                        <p:cTn id="11" dur="1000" fill="hold"/>
                                        <p:tgtEl>
                                          <p:spTgt spid="72">
                                            <p:txEl>
                                              <p:pRg st="0" end="0"/>
                                            </p:txEl>
                                          </p:spTgt>
                                        </p:tgtEl>
                                        <p:attrNameLst>
                                          <p:attrName>ppt_w</p:attrName>
                                        </p:attrNameLst>
                                      </p:cBhvr>
                                      <p:tavLst>
                                        <p:tav tm="0">
                                          <p:val>
                                            <p:strVal val="#ppt_w+.3"/>
                                          </p:val>
                                        </p:tav>
                                        <p:tav tm="100000">
                                          <p:val>
                                            <p:strVal val="#ppt_w"/>
                                          </p:val>
                                        </p:tav>
                                      </p:tavLst>
                                    </p:anim>
                                    <p:anim calcmode="lin" valueType="num">
                                      <p:cBhvr>
                                        <p:cTn id="12" dur="1000" fill="hold"/>
                                        <p:tgtEl>
                                          <p:spTgt spid="72">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72">
                                            <p:txEl>
                                              <p:pRg st="0" end="0"/>
                                            </p:txEl>
                                          </p:spTgt>
                                        </p:tgtEl>
                                      </p:cBhvr>
                                    </p:animEffect>
                                  </p:childTnLst>
                                </p:cTn>
                              </p:par>
                              <p:par>
                                <p:cTn id="14" presetID="50" presetClass="entr" presetSubtype="0" decel="100000" fill="hold" nodeType="withEffect">
                                  <p:stCondLst>
                                    <p:cond delay="18100"/>
                                  </p:stCondLst>
                                  <p:childTnLst>
                                    <p:set>
                                      <p:cBhvr>
                                        <p:cTn id="15" dur="1" fill="hold">
                                          <p:stCondLst>
                                            <p:cond delay="0"/>
                                          </p:stCondLst>
                                        </p:cTn>
                                        <p:tgtEl>
                                          <p:spTgt spid="72">
                                            <p:txEl>
                                              <p:pRg st="1" end="1"/>
                                            </p:txEl>
                                          </p:spTgt>
                                        </p:tgtEl>
                                        <p:attrNameLst>
                                          <p:attrName>style.visibility</p:attrName>
                                        </p:attrNameLst>
                                      </p:cBhvr>
                                      <p:to>
                                        <p:strVal val="visible"/>
                                      </p:to>
                                    </p:set>
                                    <p:anim calcmode="lin" valueType="num">
                                      <p:cBhvr>
                                        <p:cTn id="16" dur="1000" fill="hold"/>
                                        <p:tgtEl>
                                          <p:spTgt spid="72">
                                            <p:txEl>
                                              <p:pRg st="1" end="1"/>
                                            </p:txEl>
                                          </p:spTgt>
                                        </p:tgtEl>
                                        <p:attrNameLst>
                                          <p:attrName>ppt_w</p:attrName>
                                        </p:attrNameLst>
                                      </p:cBhvr>
                                      <p:tavLst>
                                        <p:tav tm="0">
                                          <p:val>
                                            <p:strVal val="#ppt_w+.3"/>
                                          </p:val>
                                        </p:tav>
                                        <p:tav tm="100000">
                                          <p:val>
                                            <p:strVal val="#ppt_w"/>
                                          </p:val>
                                        </p:tav>
                                      </p:tavLst>
                                    </p:anim>
                                    <p:anim calcmode="lin" valueType="num">
                                      <p:cBhvr>
                                        <p:cTn id="17" dur="1000" fill="hold"/>
                                        <p:tgtEl>
                                          <p:spTgt spid="72">
                                            <p:txEl>
                                              <p:pRg st="1" end="1"/>
                                            </p:txEl>
                                          </p:spTgt>
                                        </p:tgtEl>
                                        <p:attrNameLst>
                                          <p:attrName>ppt_h</p:attrName>
                                        </p:attrNameLst>
                                      </p:cBhvr>
                                      <p:tavLst>
                                        <p:tav tm="0">
                                          <p:val>
                                            <p:strVal val="#ppt_h"/>
                                          </p:val>
                                        </p:tav>
                                        <p:tav tm="100000">
                                          <p:val>
                                            <p:strVal val="#ppt_h"/>
                                          </p:val>
                                        </p:tav>
                                      </p:tavLst>
                                    </p:anim>
                                    <p:animEffect transition="in" filter="fade">
                                      <p:cBhvr>
                                        <p:cTn id="18" dur="1000"/>
                                        <p:tgtEl>
                                          <p:spTgt spid="72">
                                            <p:txEl>
                                              <p:pRg st="1" end="1"/>
                                            </p:txEl>
                                          </p:spTgt>
                                        </p:tgtEl>
                                      </p:cBhvr>
                                    </p:animEffect>
                                  </p:childTnLst>
                                </p:cTn>
                              </p:par>
                              <p:par>
                                <p:cTn id="19" presetID="50" presetClass="entr" presetSubtype="0" decel="100000" fill="hold" nodeType="withEffect">
                                  <p:stCondLst>
                                    <p:cond delay="21500"/>
                                  </p:stCondLst>
                                  <p:childTnLst>
                                    <p:set>
                                      <p:cBhvr>
                                        <p:cTn id="20" dur="1" fill="hold">
                                          <p:stCondLst>
                                            <p:cond delay="0"/>
                                          </p:stCondLst>
                                        </p:cTn>
                                        <p:tgtEl>
                                          <p:spTgt spid="72">
                                            <p:txEl>
                                              <p:pRg st="2" end="2"/>
                                            </p:txEl>
                                          </p:spTgt>
                                        </p:tgtEl>
                                        <p:attrNameLst>
                                          <p:attrName>style.visibility</p:attrName>
                                        </p:attrNameLst>
                                      </p:cBhvr>
                                      <p:to>
                                        <p:strVal val="visible"/>
                                      </p:to>
                                    </p:set>
                                    <p:anim calcmode="lin" valueType="num">
                                      <p:cBhvr>
                                        <p:cTn id="21" dur="1000" fill="hold"/>
                                        <p:tgtEl>
                                          <p:spTgt spid="72">
                                            <p:txEl>
                                              <p:pRg st="2" end="2"/>
                                            </p:txEl>
                                          </p:spTgt>
                                        </p:tgtEl>
                                        <p:attrNameLst>
                                          <p:attrName>ppt_w</p:attrName>
                                        </p:attrNameLst>
                                      </p:cBhvr>
                                      <p:tavLst>
                                        <p:tav tm="0">
                                          <p:val>
                                            <p:strVal val="#ppt_w+.3"/>
                                          </p:val>
                                        </p:tav>
                                        <p:tav tm="100000">
                                          <p:val>
                                            <p:strVal val="#ppt_w"/>
                                          </p:val>
                                        </p:tav>
                                      </p:tavLst>
                                    </p:anim>
                                    <p:anim calcmode="lin" valueType="num">
                                      <p:cBhvr>
                                        <p:cTn id="22" dur="1000" fill="hold"/>
                                        <p:tgtEl>
                                          <p:spTgt spid="72">
                                            <p:txEl>
                                              <p:pRg st="2" end="2"/>
                                            </p:txEl>
                                          </p:spTgt>
                                        </p:tgtEl>
                                        <p:attrNameLst>
                                          <p:attrName>ppt_h</p:attrName>
                                        </p:attrNameLst>
                                      </p:cBhvr>
                                      <p:tavLst>
                                        <p:tav tm="0">
                                          <p:val>
                                            <p:strVal val="#ppt_h"/>
                                          </p:val>
                                        </p:tav>
                                        <p:tav tm="100000">
                                          <p:val>
                                            <p:strVal val="#ppt_h"/>
                                          </p:val>
                                        </p:tav>
                                      </p:tavLst>
                                    </p:anim>
                                    <p:animEffect transition="in" filter="fade">
                                      <p:cBhvr>
                                        <p:cTn id="23" dur="1000"/>
                                        <p:tgtEl>
                                          <p:spTgt spid="72">
                                            <p:txEl>
                                              <p:pRg st="2" end="2"/>
                                            </p:txEl>
                                          </p:spTgt>
                                        </p:tgtEl>
                                      </p:cBhvr>
                                    </p:animEffect>
                                  </p:childTnLst>
                                </p:cTn>
                              </p:par>
                              <p:par>
                                <p:cTn id="24" presetID="50" presetClass="entr" presetSubtype="0" decel="100000" fill="hold" nodeType="withEffect">
                                  <p:stCondLst>
                                    <p:cond delay="38000"/>
                                  </p:stCondLst>
                                  <p:childTnLst>
                                    <p:set>
                                      <p:cBhvr>
                                        <p:cTn id="25" dur="1" fill="hold">
                                          <p:stCondLst>
                                            <p:cond delay="0"/>
                                          </p:stCondLst>
                                        </p:cTn>
                                        <p:tgtEl>
                                          <p:spTgt spid="72">
                                            <p:txEl>
                                              <p:pRg st="5" end="5"/>
                                            </p:txEl>
                                          </p:spTgt>
                                        </p:tgtEl>
                                        <p:attrNameLst>
                                          <p:attrName>style.visibility</p:attrName>
                                        </p:attrNameLst>
                                      </p:cBhvr>
                                      <p:to>
                                        <p:strVal val="visible"/>
                                      </p:to>
                                    </p:set>
                                    <p:anim calcmode="lin" valueType="num">
                                      <p:cBhvr>
                                        <p:cTn id="26" dur="1000" fill="hold"/>
                                        <p:tgtEl>
                                          <p:spTgt spid="72">
                                            <p:txEl>
                                              <p:pRg st="5" end="5"/>
                                            </p:txEl>
                                          </p:spTgt>
                                        </p:tgtEl>
                                        <p:attrNameLst>
                                          <p:attrName>ppt_w</p:attrName>
                                        </p:attrNameLst>
                                      </p:cBhvr>
                                      <p:tavLst>
                                        <p:tav tm="0">
                                          <p:val>
                                            <p:strVal val="#ppt_w+.3"/>
                                          </p:val>
                                        </p:tav>
                                        <p:tav tm="100000">
                                          <p:val>
                                            <p:strVal val="#ppt_w"/>
                                          </p:val>
                                        </p:tav>
                                      </p:tavLst>
                                    </p:anim>
                                    <p:anim calcmode="lin" valueType="num">
                                      <p:cBhvr>
                                        <p:cTn id="27" dur="1000" fill="hold"/>
                                        <p:tgtEl>
                                          <p:spTgt spid="72">
                                            <p:txEl>
                                              <p:pRg st="5" end="5"/>
                                            </p:txEl>
                                          </p:spTgt>
                                        </p:tgtEl>
                                        <p:attrNameLst>
                                          <p:attrName>ppt_h</p:attrName>
                                        </p:attrNameLst>
                                      </p:cBhvr>
                                      <p:tavLst>
                                        <p:tav tm="0">
                                          <p:val>
                                            <p:strVal val="#ppt_h"/>
                                          </p:val>
                                        </p:tav>
                                        <p:tav tm="100000">
                                          <p:val>
                                            <p:strVal val="#ppt_h"/>
                                          </p:val>
                                        </p:tav>
                                      </p:tavLst>
                                    </p:anim>
                                    <p:animEffect transition="in" filter="fade">
                                      <p:cBhvr>
                                        <p:cTn id="28" dur="1000"/>
                                        <p:tgtEl>
                                          <p:spTgt spid="72">
                                            <p:txEl>
                                              <p:pRg st="5" end="5"/>
                                            </p:txEl>
                                          </p:spTgt>
                                        </p:tgtEl>
                                      </p:cBhvr>
                                    </p:animEffect>
                                  </p:childTnLst>
                                </p:cTn>
                              </p:par>
                              <p:par>
                                <p:cTn id="29" presetID="50" presetClass="entr" presetSubtype="0" decel="100000" fill="hold" nodeType="withEffect">
                                  <p:stCondLst>
                                    <p:cond delay="61800"/>
                                  </p:stCondLst>
                                  <p:childTnLst>
                                    <p:set>
                                      <p:cBhvr>
                                        <p:cTn id="30" dur="1" fill="hold">
                                          <p:stCondLst>
                                            <p:cond delay="0"/>
                                          </p:stCondLst>
                                        </p:cTn>
                                        <p:tgtEl>
                                          <p:spTgt spid="72">
                                            <p:txEl>
                                              <p:pRg st="6" end="6"/>
                                            </p:txEl>
                                          </p:spTgt>
                                        </p:tgtEl>
                                        <p:attrNameLst>
                                          <p:attrName>style.visibility</p:attrName>
                                        </p:attrNameLst>
                                      </p:cBhvr>
                                      <p:to>
                                        <p:strVal val="visible"/>
                                      </p:to>
                                    </p:set>
                                    <p:anim calcmode="lin" valueType="num">
                                      <p:cBhvr>
                                        <p:cTn id="31" dur="1000" fill="hold"/>
                                        <p:tgtEl>
                                          <p:spTgt spid="72">
                                            <p:txEl>
                                              <p:pRg st="6" end="6"/>
                                            </p:txEl>
                                          </p:spTgt>
                                        </p:tgtEl>
                                        <p:attrNameLst>
                                          <p:attrName>ppt_w</p:attrName>
                                        </p:attrNameLst>
                                      </p:cBhvr>
                                      <p:tavLst>
                                        <p:tav tm="0">
                                          <p:val>
                                            <p:strVal val="#ppt_w+.3"/>
                                          </p:val>
                                        </p:tav>
                                        <p:tav tm="100000">
                                          <p:val>
                                            <p:strVal val="#ppt_w"/>
                                          </p:val>
                                        </p:tav>
                                      </p:tavLst>
                                    </p:anim>
                                    <p:anim calcmode="lin" valueType="num">
                                      <p:cBhvr>
                                        <p:cTn id="32" dur="1000" fill="hold"/>
                                        <p:tgtEl>
                                          <p:spTgt spid="72">
                                            <p:txEl>
                                              <p:pRg st="6" end="6"/>
                                            </p:txEl>
                                          </p:spTgt>
                                        </p:tgtEl>
                                        <p:attrNameLst>
                                          <p:attrName>ppt_h</p:attrName>
                                        </p:attrNameLst>
                                      </p:cBhvr>
                                      <p:tavLst>
                                        <p:tav tm="0">
                                          <p:val>
                                            <p:strVal val="#ppt_h"/>
                                          </p:val>
                                        </p:tav>
                                        <p:tav tm="100000">
                                          <p:val>
                                            <p:strVal val="#ppt_h"/>
                                          </p:val>
                                        </p:tav>
                                      </p:tavLst>
                                    </p:anim>
                                    <p:animEffect transition="in" filter="fade">
                                      <p:cBhvr>
                                        <p:cTn id="33" dur="1000"/>
                                        <p:tgtEl>
                                          <p:spTgt spid="72">
                                            <p:txEl>
                                              <p:pRg st="6" end="6"/>
                                            </p:txEl>
                                          </p:spTgt>
                                        </p:tgtEl>
                                      </p:cBhvr>
                                    </p:animEffect>
                                  </p:childTnLst>
                                </p:cTn>
                              </p:par>
                              <p:par>
                                <p:cTn id="34" presetID="50" presetClass="entr" presetSubtype="0" decel="100000" fill="hold" nodeType="withEffect">
                                  <p:stCondLst>
                                    <p:cond delay="66400"/>
                                  </p:stCondLst>
                                  <p:childTnLst>
                                    <p:set>
                                      <p:cBhvr>
                                        <p:cTn id="35" dur="1" fill="hold">
                                          <p:stCondLst>
                                            <p:cond delay="0"/>
                                          </p:stCondLst>
                                        </p:cTn>
                                        <p:tgtEl>
                                          <p:spTgt spid="72">
                                            <p:txEl>
                                              <p:pRg st="7" end="7"/>
                                            </p:txEl>
                                          </p:spTgt>
                                        </p:tgtEl>
                                        <p:attrNameLst>
                                          <p:attrName>style.visibility</p:attrName>
                                        </p:attrNameLst>
                                      </p:cBhvr>
                                      <p:to>
                                        <p:strVal val="visible"/>
                                      </p:to>
                                    </p:set>
                                    <p:anim calcmode="lin" valueType="num">
                                      <p:cBhvr>
                                        <p:cTn id="36" dur="1000" fill="hold"/>
                                        <p:tgtEl>
                                          <p:spTgt spid="72">
                                            <p:txEl>
                                              <p:pRg st="7" end="7"/>
                                            </p:txEl>
                                          </p:spTgt>
                                        </p:tgtEl>
                                        <p:attrNameLst>
                                          <p:attrName>ppt_w</p:attrName>
                                        </p:attrNameLst>
                                      </p:cBhvr>
                                      <p:tavLst>
                                        <p:tav tm="0">
                                          <p:val>
                                            <p:strVal val="#ppt_w+.3"/>
                                          </p:val>
                                        </p:tav>
                                        <p:tav tm="100000">
                                          <p:val>
                                            <p:strVal val="#ppt_w"/>
                                          </p:val>
                                        </p:tav>
                                      </p:tavLst>
                                    </p:anim>
                                    <p:anim calcmode="lin" valueType="num">
                                      <p:cBhvr>
                                        <p:cTn id="37" dur="1000" fill="hold"/>
                                        <p:tgtEl>
                                          <p:spTgt spid="72">
                                            <p:txEl>
                                              <p:pRg st="7" end="7"/>
                                            </p:txEl>
                                          </p:spTgt>
                                        </p:tgtEl>
                                        <p:attrNameLst>
                                          <p:attrName>ppt_h</p:attrName>
                                        </p:attrNameLst>
                                      </p:cBhvr>
                                      <p:tavLst>
                                        <p:tav tm="0">
                                          <p:val>
                                            <p:strVal val="#ppt_h"/>
                                          </p:val>
                                        </p:tav>
                                        <p:tav tm="100000">
                                          <p:val>
                                            <p:strVal val="#ppt_h"/>
                                          </p:val>
                                        </p:tav>
                                      </p:tavLst>
                                    </p:anim>
                                    <p:animEffect transition="in" filter="fade">
                                      <p:cBhvr>
                                        <p:cTn id="38" dur="1000"/>
                                        <p:tgtEl>
                                          <p:spTgt spid="72">
                                            <p:txEl>
                                              <p:pRg st="7" end="7"/>
                                            </p:txEl>
                                          </p:spTgt>
                                        </p:tgtEl>
                                      </p:cBhvr>
                                    </p:animEffect>
                                  </p:childTnLst>
                                </p:cTn>
                              </p:par>
                              <p:par>
                                <p:cTn id="39" presetID="50" presetClass="entr" presetSubtype="0" decel="100000" fill="hold" nodeType="withEffect">
                                  <p:stCondLst>
                                    <p:cond delay="67600"/>
                                  </p:stCondLst>
                                  <p:childTnLst>
                                    <p:set>
                                      <p:cBhvr>
                                        <p:cTn id="40" dur="1" fill="hold">
                                          <p:stCondLst>
                                            <p:cond delay="0"/>
                                          </p:stCondLst>
                                        </p:cTn>
                                        <p:tgtEl>
                                          <p:spTgt spid="72">
                                            <p:txEl>
                                              <p:pRg st="8" end="8"/>
                                            </p:txEl>
                                          </p:spTgt>
                                        </p:tgtEl>
                                        <p:attrNameLst>
                                          <p:attrName>style.visibility</p:attrName>
                                        </p:attrNameLst>
                                      </p:cBhvr>
                                      <p:to>
                                        <p:strVal val="visible"/>
                                      </p:to>
                                    </p:set>
                                    <p:anim calcmode="lin" valueType="num">
                                      <p:cBhvr>
                                        <p:cTn id="41" dur="1000" fill="hold"/>
                                        <p:tgtEl>
                                          <p:spTgt spid="72">
                                            <p:txEl>
                                              <p:pRg st="8" end="8"/>
                                            </p:txEl>
                                          </p:spTgt>
                                        </p:tgtEl>
                                        <p:attrNameLst>
                                          <p:attrName>ppt_w</p:attrName>
                                        </p:attrNameLst>
                                      </p:cBhvr>
                                      <p:tavLst>
                                        <p:tav tm="0">
                                          <p:val>
                                            <p:strVal val="#ppt_w+.3"/>
                                          </p:val>
                                        </p:tav>
                                        <p:tav tm="100000">
                                          <p:val>
                                            <p:strVal val="#ppt_w"/>
                                          </p:val>
                                        </p:tav>
                                      </p:tavLst>
                                    </p:anim>
                                    <p:anim calcmode="lin" valueType="num">
                                      <p:cBhvr>
                                        <p:cTn id="42" dur="1000" fill="hold"/>
                                        <p:tgtEl>
                                          <p:spTgt spid="72">
                                            <p:txEl>
                                              <p:pRg st="8" end="8"/>
                                            </p:txEl>
                                          </p:spTgt>
                                        </p:tgtEl>
                                        <p:attrNameLst>
                                          <p:attrName>ppt_h</p:attrName>
                                        </p:attrNameLst>
                                      </p:cBhvr>
                                      <p:tavLst>
                                        <p:tav tm="0">
                                          <p:val>
                                            <p:strVal val="#ppt_h"/>
                                          </p:val>
                                        </p:tav>
                                        <p:tav tm="100000">
                                          <p:val>
                                            <p:strVal val="#ppt_h"/>
                                          </p:val>
                                        </p:tav>
                                      </p:tavLst>
                                    </p:anim>
                                    <p:animEffect transition="in" filter="fade">
                                      <p:cBhvr>
                                        <p:cTn id="43" dur="1000"/>
                                        <p:tgtEl>
                                          <p:spTgt spid="72">
                                            <p:txEl>
                                              <p:pRg st="8" end="8"/>
                                            </p:txEl>
                                          </p:spTgt>
                                        </p:tgtEl>
                                      </p:cBhvr>
                                    </p:animEffect>
                                  </p:childTnLst>
                                </p:cTn>
                              </p:par>
                              <p:par>
                                <p:cTn id="44" presetID="50" presetClass="entr" presetSubtype="0" decel="100000" fill="hold" nodeType="withEffect">
                                  <p:stCondLst>
                                    <p:cond delay="68800"/>
                                  </p:stCondLst>
                                  <p:childTnLst>
                                    <p:set>
                                      <p:cBhvr>
                                        <p:cTn id="45" dur="1" fill="hold">
                                          <p:stCondLst>
                                            <p:cond delay="0"/>
                                          </p:stCondLst>
                                        </p:cTn>
                                        <p:tgtEl>
                                          <p:spTgt spid="72">
                                            <p:txEl>
                                              <p:pRg st="9" end="9"/>
                                            </p:txEl>
                                          </p:spTgt>
                                        </p:tgtEl>
                                        <p:attrNameLst>
                                          <p:attrName>style.visibility</p:attrName>
                                        </p:attrNameLst>
                                      </p:cBhvr>
                                      <p:to>
                                        <p:strVal val="visible"/>
                                      </p:to>
                                    </p:set>
                                    <p:anim calcmode="lin" valueType="num">
                                      <p:cBhvr>
                                        <p:cTn id="46" dur="1000" fill="hold"/>
                                        <p:tgtEl>
                                          <p:spTgt spid="72">
                                            <p:txEl>
                                              <p:pRg st="9" end="9"/>
                                            </p:txEl>
                                          </p:spTgt>
                                        </p:tgtEl>
                                        <p:attrNameLst>
                                          <p:attrName>ppt_w</p:attrName>
                                        </p:attrNameLst>
                                      </p:cBhvr>
                                      <p:tavLst>
                                        <p:tav tm="0">
                                          <p:val>
                                            <p:strVal val="#ppt_w+.3"/>
                                          </p:val>
                                        </p:tav>
                                        <p:tav tm="100000">
                                          <p:val>
                                            <p:strVal val="#ppt_w"/>
                                          </p:val>
                                        </p:tav>
                                      </p:tavLst>
                                    </p:anim>
                                    <p:anim calcmode="lin" valueType="num">
                                      <p:cBhvr>
                                        <p:cTn id="47" dur="1000" fill="hold"/>
                                        <p:tgtEl>
                                          <p:spTgt spid="72">
                                            <p:txEl>
                                              <p:pRg st="9" end="9"/>
                                            </p:txEl>
                                          </p:spTgt>
                                        </p:tgtEl>
                                        <p:attrNameLst>
                                          <p:attrName>ppt_h</p:attrName>
                                        </p:attrNameLst>
                                      </p:cBhvr>
                                      <p:tavLst>
                                        <p:tav tm="0">
                                          <p:val>
                                            <p:strVal val="#ppt_h"/>
                                          </p:val>
                                        </p:tav>
                                        <p:tav tm="100000">
                                          <p:val>
                                            <p:strVal val="#ppt_h"/>
                                          </p:val>
                                        </p:tav>
                                      </p:tavLst>
                                    </p:anim>
                                    <p:animEffect transition="in" filter="fade">
                                      <p:cBhvr>
                                        <p:cTn id="48" dur="1000"/>
                                        <p:tgtEl>
                                          <p:spTgt spid="72">
                                            <p:txEl>
                                              <p:pRg st="9" end="9"/>
                                            </p:txEl>
                                          </p:spTgt>
                                        </p:tgtEl>
                                      </p:cBhvr>
                                    </p:animEffect>
                                  </p:childTnLst>
                                </p:cTn>
                              </p:par>
                              <p:par>
                                <p:cTn id="49" presetID="50" presetClass="entr" presetSubtype="0" decel="100000" fill="hold" nodeType="withEffect">
                                  <p:stCondLst>
                                    <p:cond delay="70100"/>
                                  </p:stCondLst>
                                  <p:childTnLst>
                                    <p:set>
                                      <p:cBhvr>
                                        <p:cTn id="50" dur="1" fill="hold">
                                          <p:stCondLst>
                                            <p:cond delay="0"/>
                                          </p:stCondLst>
                                        </p:cTn>
                                        <p:tgtEl>
                                          <p:spTgt spid="72">
                                            <p:txEl>
                                              <p:pRg st="10" end="10"/>
                                            </p:txEl>
                                          </p:spTgt>
                                        </p:tgtEl>
                                        <p:attrNameLst>
                                          <p:attrName>style.visibility</p:attrName>
                                        </p:attrNameLst>
                                      </p:cBhvr>
                                      <p:to>
                                        <p:strVal val="visible"/>
                                      </p:to>
                                    </p:set>
                                    <p:anim calcmode="lin" valueType="num">
                                      <p:cBhvr>
                                        <p:cTn id="51" dur="1000" fill="hold"/>
                                        <p:tgtEl>
                                          <p:spTgt spid="72">
                                            <p:txEl>
                                              <p:pRg st="10" end="10"/>
                                            </p:txEl>
                                          </p:spTgt>
                                        </p:tgtEl>
                                        <p:attrNameLst>
                                          <p:attrName>ppt_w</p:attrName>
                                        </p:attrNameLst>
                                      </p:cBhvr>
                                      <p:tavLst>
                                        <p:tav tm="0">
                                          <p:val>
                                            <p:strVal val="#ppt_w+.3"/>
                                          </p:val>
                                        </p:tav>
                                        <p:tav tm="100000">
                                          <p:val>
                                            <p:strVal val="#ppt_w"/>
                                          </p:val>
                                        </p:tav>
                                      </p:tavLst>
                                    </p:anim>
                                    <p:anim calcmode="lin" valueType="num">
                                      <p:cBhvr>
                                        <p:cTn id="52" dur="1000" fill="hold"/>
                                        <p:tgtEl>
                                          <p:spTgt spid="72">
                                            <p:txEl>
                                              <p:pRg st="10" end="10"/>
                                            </p:txEl>
                                          </p:spTgt>
                                        </p:tgtEl>
                                        <p:attrNameLst>
                                          <p:attrName>ppt_h</p:attrName>
                                        </p:attrNameLst>
                                      </p:cBhvr>
                                      <p:tavLst>
                                        <p:tav tm="0">
                                          <p:val>
                                            <p:strVal val="#ppt_h"/>
                                          </p:val>
                                        </p:tav>
                                        <p:tav tm="100000">
                                          <p:val>
                                            <p:strVal val="#ppt_h"/>
                                          </p:val>
                                        </p:tav>
                                      </p:tavLst>
                                    </p:anim>
                                    <p:animEffect transition="in" filter="fade">
                                      <p:cBhvr>
                                        <p:cTn id="53" dur="1000"/>
                                        <p:tgtEl>
                                          <p:spTgt spid="72">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54" fill="hold" display="0">
                  <p:stCondLst>
                    <p:cond delay="indefinite"/>
                  </p:stCondLst>
                  <p:endCondLst>
                    <p:cond evt="onStopAudio" delay="0">
                      <p:tgtEl>
                        <p:sldTgt/>
                      </p:tgtEl>
                    </p:cond>
                  </p:endCondLst>
                </p:cTn>
                <p:tgtEl>
                  <p:spTgt spid="3"/>
                </p:tgtEl>
              </p:cMediaNode>
            </p:audio>
          </p:childTnLst>
        </p:cTn>
      </p:par>
    </p:tnLst>
    <p:bldLst>
      <p:bldP spid="7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1023C-AFE8-4EA8-B519-48679B2038D8}"/>
              </a:ext>
            </a:extLst>
          </p:cNvPr>
          <p:cNvSpPr>
            <a:spLocks noGrp="1"/>
          </p:cNvSpPr>
          <p:nvPr>
            <p:ph type="title"/>
          </p:nvPr>
        </p:nvSpPr>
        <p:spPr/>
        <p:txBody>
          <a:bodyPr/>
          <a:lstStyle/>
          <a:p>
            <a:r>
              <a:rPr lang="en-US" dirty="0"/>
              <a:t>The Approach</a:t>
            </a:r>
          </a:p>
        </p:txBody>
      </p:sp>
      <p:sp>
        <p:nvSpPr>
          <p:cNvPr id="3" name="Text Placeholder 2">
            <a:extLst>
              <a:ext uri="{FF2B5EF4-FFF2-40B4-BE49-F238E27FC236}">
                <a16:creationId xmlns:a16="http://schemas.microsoft.com/office/drawing/2014/main" id="{690D1E56-5C9A-410B-8173-B053F010D889}"/>
              </a:ext>
            </a:extLst>
          </p:cNvPr>
          <p:cNvSpPr>
            <a:spLocks noGrp="1"/>
          </p:cNvSpPr>
          <p:nvPr>
            <p:ph type="body" idx="1"/>
          </p:nvPr>
        </p:nvSpPr>
        <p:spPr/>
        <p:txBody>
          <a:bodyPr/>
          <a:lstStyle/>
          <a:p>
            <a:r>
              <a:rPr lang="en-US" dirty="0"/>
              <a:t>How we get results</a:t>
            </a:r>
          </a:p>
        </p:txBody>
      </p:sp>
      <p:pic>
        <p:nvPicPr>
          <p:cNvPr id="4" name="Recorded Sound">
            <a:hlinkClick r:id="" action="ppaction://media"/>
            <a:extLst>
              <a:ext uri="{FF2B5EF4-FFF2-40B4-BE49-F238E27FC236}">
                <a16:creationId xmlns:a16="http://schemas.microsoft.com/office/drawing/2014/main" id="{45E2DAE5-82C2-4C68-8158-D50C8AEBA3F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098281" y="0"/>
            <a:ext cx="45719" cy="45719"/>
          </a:xfrm>
          <a:prstGeom prst="rect">
            <a:avLst/>
          </a:prstGeom>
        </p:spPr>
      </p:pic>
    </p:spTree>
    <p:extLst>
      <p:ext uri="{BB962C8B-B14F-4D97-AF65-F5344CB8AC3E}">
        <p14:creationId xmlns:p14="http://schemas.microsoft.com/office/powerpoint/2010/main" val="716755743"/>
      </p:ext>
    </p:extLst>
  </p:cSld>
  <p:clrMapOvr>
    <a:masterClrMapping/>
  </p:clrMapOvr>
  <mc:AlternateContent xmlns:mc="http://schemas.openxmlformats.org/markup-compatibility/2006">
    <mc:Choice xmlns:p14="http://schemas.microsoft.com/office/powerpoint/2010/main" Requires="p14">
      <p:transition spd="med" p14:dur="700" advTm="5260">
        <p:fade/>
      </p:transition>
    </mc:Choice>
    <mc:Fallback>
      <p:transition spd="med" advTm="52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280" fill="hold"/>
                                        <p:tgtEl>
                                          <p:spTgt spid="4"/>
                                        </p:tgtEl>
                                      </p:cBhvr>
                                    </p:cmd>
                                  </p:childTnLst>
                                </p:cTn>
                              </p:par>
                              <p:par>
                                <p:cTn id="7" presetID="55" presetClass="entr" presetSubtype="0" fill="hold" grpId="0" nodeType="withEffect">
                                  <p:stCondLst>
                                    <p:cond delay="900"/>
                                  </p:stCondLst>
                                  <p:childTnLst>
                                    <p:set>
                                      <p:cBhvr>
                                        <p:cTn id="8" dur="1" fill="hold">
                                          <p:stCondLst>
                                            <p:cond delay="0"/>
                                          </p:stCondLst>
                                        </p:cTn>
                                        <p:tgtEl>
                                          <p:spTgt spid="2"/>
                                        </p:tgtEl>
                                        <p:attrNameLst>
                                          <p:attrName>style.visibility</p:attrName>
                                        </p:attrNameLst>
                                      </p:cBhvr>
                                      <p:to>
                                        <p:strVal val="visible"/>
                                      </p:to>
                                    </p:set>
                                    <p:anim calcmode="lin" valueType="num">
                                      <p:cBhvr>
                                        <p:cTn id="9" dur="1000" fill="hold"/>
                                        <p:tgtEl>
                                          <p:spTgt spid="2"/>
                                        </p:tgtEl>
                                        <p:attrNameLst>
                                          <p:attrName>ppt_w</p:attrName>
                                        </p:attrNameLst>
                                      </p:cBhvr>
                                      <p:tavLst>
                                        <p:tav tm="0">
                                          <p:val>
                                            <p:strVal val="#ppt_w*0.70"/>
                                          </p:val>
                                        </p:tav>
                                        <p:tav tm="100000">
                                          <p:val>
                                            <p:strVal val="#ppt_w"/>
                                          </p:val>
                                        </p:tav>
                                      </p:tavLst>
                                    </p:anim>
                                    <p:anim calcmode="lin" valueType="num">
                                      <p:cBhvr>
                                        <p:cTn id="10" dur="1000" fill="hold"/>
                                        <p:tgtEl>
                                          <p:spTgt spid="2"/>
                                        </p:tgtEl>
                                        <p:attrNameLst>
                                          <p:attrName>ppt_h</p:attrName>
                                        </p:attrNameLst>
                                      </p:cBhvr>
                                      <p:tavLst>
                                        <p:tav tm="0">
                                          <p:val>
                                            <p:strVal val="#ppt_h"/>
                                          </p:val>
                                        </p:tav>
                                        <p:tav tm="100000">
                                          <p:val>
                                            <p:strVal val="#ppt_h"/>
                                          </p:val>
                                        </p:tav>
                                      </p:tavLst>
                                    </p:anim>
                                    <p:animEffect transition="in" filter="fade">
                                      <p:cBhvr>
                                        <p:cTn id="11" dur="1000"/>
                                        <p:tgtEl>
                                          <p:spTgt spid="2"/>
                                        </p:tgtEl>
                                      </p:cBhvr>
                                    </p:animEffect>
                                  </p:childTnLst>
                                </p:cTn>
                              </p:par>
                              <p:par>
                                <p:cTn id="12" presetID="1" presetClass="entr" presetSubtype="0" fill="hold" grpId="0" nodeType="withEffect">
                                  <p:stCondLst>
                                    <p:cond delay="2700"/>
                                  </p:stCondLst>
                                  <p:childTnLst>
                                    <p:set>
                                      <p:cBhvr>
                                        <p:cTn id="13"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4"/>
                </p:tgtEl>
              </p:cMediaNode>
            </p:audio>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Steps</a:t>
            </a:r>
            <a:endParaRPr dirty="0"/>
          </a:p>
        </p:txBody>
      </p:sp>
      <p:sp>
        <p:nvSpPr>
          <p:cNvPr id="91" name="Google Shape;91;p18"/>
          <p:cNvSpPr txBox="1">
            <a:spLocks noGrp="1"/>
          </p:cNvSpPr>
          <p:nvPr>
            <p:ph type="body" idx="1"/>
          </p:nvPr>
        </p:nvSpPr>
        <p:spPr>
          <a:prstGeom prst="rect">
            <a:avLst/>
          </a:prstGeom>
        </p:spPr>
        <p:txBody>
          <a:bodyPr spcFirstLastPara="1" wrap="square" lIns="91425" tIns="91425" rIns="91425" bIns="91425" anchor="t" anchorCtr="0">
            <a:noAutofit/>
          </a:bodyPr>
          <a:lstStyle/>
          <a:p>
            <a:pPr marL="285750" indent="-285750">
              <a:spcAft>
                <a:spcPts val="1200"/>
              </a:spcAft>
            </a:pPr>
            <a:r>
              <a:rPr lang="en-US" sz="2000" dirty="0"/>
              <a:t>Explore the data</a:t>
            </a:r>
          </a:p>
          <a:p>
            <a:pPr marL="285750" indent="-285750">
              <a:spcAft>
                <a:spcPts val="1600"/>
              </a:spcAft>
            </a:pPr>
            <a:r>
              <a:rPr lang="en-US" sz="1800" dirty="0"/>
              <a:t>Clean the Data</a:t>
            </a:r>
            <a:endParaRPr lang="en-US" sz="1600" dirty="0"/>
          </a:p>
          <a:p>
            <a:pPr marL="285750" indent="-285750">
              <a:spcAft>
                <a:spcPts val="1600"/>
              </a:spcAft>
            </a:pPr>
            <a:r>
              <a:rPr lang="en-US" sz="1800" dirty="0"/>
              <a:t>Choose our variables</a:t>
            </a:r>
          </a:p>
          <a:p>
            <a:pPr marL="285750" indent="-285750">
              <a:spcAft>
                <a:spcPts val="1600"/>
              </a:spcAft>
            </a:pPr>
            <a:r>
              <a:rPr lang="en-US" sz="1800" dirty="0"/>
              <a:t>Analyze</a:t>
            </a:r>
          </a:p>
          <a:p>
            <a:pPr marL="285750" indent="-285750">
              <a:spcAft>
                <a:spcPts val="1600"/>
              </a:spcAft>
            </a:pPr>
            <a:r>
              <a:rPr lang="en-US" sz="1800" dirty="0"/>
              <a:t>Conclude</a:t>
            </a:r>
          </a:p>
          <a:p>
            <a:pPr marL="285750" indent="-285750">
              <a:spcAft>
                <a:spcPts val="1600"/>
              </a:spcAft>
            </a:pPr>
            <a:r>
              <a:rPr lang="en-US" sz="1800" dirty="0"/>
              <a:t>Create Dashboard</a:t>
            </a:r>
          </a:p>
          <a:p>
            <a:pPr marL="285750" indent="-285750">
              <a:spcAft>
                <a:spcPts val="1600"/>
              </a:spcAft>
            </a:pPr>
            <a:endParaRPr lang="en-US" dirty="0"/>
          </a:p>
          <a:p>
            <a:pPr marL="285750" indent="-285750">
              <a:spcAft>
                <a:spcPts val="1600"/>
              </a:spcAft>
            </a:pPr>
            <a:endParaRPr dirty="0"/>
          </a:p>
        </p:txBody>
      </p:sp>
      <p:pic>
        <p:nvPicPr>
          <p:cNvPr id="2" name="Recorded Sound">
            <a:hlinkClick r:id="" action="ppaction://media"/>
            <a:extLst>
              <a:ext uri="{FF2B5EF4-FFF2-40B4-BE49-F238E27FC236}">
                <a16:creationId xmlns:a16="http://schemas.microsoft.com/office/drawing/2014/main" id="{79593509-DD1A-416E-B25D-7FF76613BC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075089" y="0"/>
            <a:ext cx="68911" cy="68911"/>
          </a:xfrm>
          <a:prstGeom prst="rect">
            <a:avLst/>
          </a:prstGeom>
        </p:spPr>
      </p:pic>
      <p:pic>
        <p:nvPicPr>
          <p:cNvPr id="4" name="Graphic 3" descr="Magnifying glass">
            <a:extLst>
              <a:ext uri="{FF2B5EF4-FFF2-40B4-BE49-F238E27FC236}">
                <a16:creationId xmlns:a16="http://schemas.microsoft.com/office/drawing/2014/main" id="{D0330206-219F-479C-B6E9-390CF640B0C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897732" y="1082446"/>
            <a:ext cx="1265564" cy="1265564"/>
          </a:xfrm>
          <a:prstGeom prst="rect">
            <a:avLst/>
          </a:prstGeom>
        </p:spPr>
      </p:pic>
      <p:pic>
        <p:nvPicPr>
          <p:cNvPr id="6" name="Graphic 5" descr="Mop and bucket">
            <a:extLst>
              <a:ext uri="{FF2B5EF4-FFF2-40B4-BE49-F238E27FC236}">
                <a16:creationId xmlns:a16="http://schemas.microsoft.com/office/drawing/2014/main" id="{405C5A17-62CE-4905-A414-7AFF7649CF9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405271" y="384943"/>
            <a:ext cx="1265564" cy="1265564"/>
          </a:xfrm>
          <a:prstGeom prst="rect">
            <a:avLst/>
          </a:prstGeom>
        </p:spPr>
      </p:pic>
      <p:pic>
        <p:nvPicPr>
          <p:cNvPr id="8" name="Graphic 7" descr="Gears">
            <a:extLst>
              <a:ext uri="{FF2B5EF4-FFF2-40B4-BE49-F238E27FC236}">
                <a16:creationId xmlns:a16="http://schemas.microsoft.com/office/drawing/2014/main" id="{96CBD7BD-B6AF-480B-99E6-DD7FF7C3DEF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762232" y="2571750"/>
            <a:ext cx="1265564" cy="1265564"/>
          </a:xfrm>
          <a:prstGeom prst="rect">
            <a:avLst/>
          </a:prstGeom>
        </p:spPr>
      </p:pic>
      <p:pic>
        <p:nvPicPr>
          <p:cNvPr id="10" name="Graphic 9" descr="Bar chart">
            <a:extLst>
              <a:ext uri="{FF2B5EF4-FFF2-40B4-BE49-F238E27FC236}">
                <a16:creationId xmlns:a16="http://schemas.microsoft.com/office/drawing/2014/main" id="{E0394E8D-BC64-4B40-BEC6-1A1B219C8AC0}"/>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754582" y="2342945"/>
            <a:ext cx="1265564" cy="1265564"/>
          </a:xfrm>
          <a:prstGeom prst="rect">
            <a:avLst/>
          </a:prstGeom>
        </p:spPr>
      </p:pic>
      <p:pic>
        <p:nvPicPr>
          <p:cNvPr id="12" name="Graphic 11" descr="Bullseye">
            <a:extLst>
              <a:ext uri="{FF2B5EF4-FFF2-40B4-BE49-F238E27FC236}">
                <a16:creationId xmlns:a16="http://schemas.microsoft.com/office/drawing/2014/main" id="{7BE31461-7841-4FEC-80A0-570C8DB4C467}"/>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5324946" y="3232783"/>
            <a:ext cx="1265564" cy="1265564"/>
          </a:xfrm>
          <a:prstGeom prst="rect">
            <a:avLst/>
          </a:prstGeom>
        </p:spPr>
      </p:pic>
      <p:pic>
        <p:nvPicPr>
          <p:cNvPr id="14" name="Graphic 13" descr="List">
            <a:extLst>
              <a:ext uri="{FF2B5EF4-FFF2-40B4-BE49-F238E27FC236}">
                <a16:creationId xmlns:a16="http://schemas.microsoft.com/office/drawing/2014/main" id="{0622B7CE-A078-496E-97CE-74E8421866C5}"/>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7113396" y="1428545"/>
            <a:ext cx="914400" cy="914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65320">
        <p:fade/>
      </p:transition>
    </mc:Choice>
    <mc:Fallback>
      <p:transition spd="med" advTm="653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6001" fill="hold"/>
                                        <p:tgtEl>
                                          <p:spTgt spid="2"/>
                                        </p:tgtEl>
                                      </p:cBhvr>
                                    </p:cmd>
                                  </p:childTnLst>
                                </p:cTn>
                              </p:par>
                              <p:par>
                                <p:cTn id="7" presetID="1" presetClass="entr" presetSubtype="0" fill="hold" grpId="0" nodeType="withEffect">
                                  <p:stCondLst>
                                    <p:cond delay="0"/>
                                  </p:stCondLst>
                                  <p:childTnLst>
                                    <p:set>
                                      <p:cBhvr>
                                        <p:cTn id="8" dur="1" fill="hold">
                                          <p:stCondLst>
                                            <p:cond delay="0"/>
                                          </p:stCondLst>
                                        </p:cTn>
                                        <p:tgtEl>
                                          <p:spTgt spid="90"/>
                                        </p:tgtEl>
                                        <p:attrNameLst>
                                          <p:attrName>style.visibility</p:attrName>
                                        </p:attrNameLst>
                                      </p:cBhvr>
                                      <p:to>
                                        <p:strVal val="visible"/>
                                      </p:to>
                                    </p:set>
                                  </p:childTnLst>
                                </p:cTn>
                              </p:par>
                              <p:par>
                                <p:cTn id="9" presetID="2" presetClass="entr" presetSubtype="8" fill="hold" nodeType="withEffect">
                                  <p:stCondLst>
                                    <p:cond delay="900"/>
                                  </p:stCondLst>
                                  <p:childTnLst>
                                    <p:set>
                                      <p:cBhvr>
                                        <p:cTn id="10" dur="1" fill="hold">
                                          <p:stCondLst>
                                            <p:cond delay="0"/>
                                          </p:stCondLst>
                                        </p:cTn>
                                        <p:tgtEl>
                                          <p:spTgt spid="91">
                                            <p:txEl>
                                              <p:pRg st="0" end="0"/>
                                            </p:txEl>
                                          </p:spTgt>
                                        </p:tgtEl>
                                        <p:attrNameLst>
                                          <p:attrName>style.visibility</p:attrName>
                                        </p:attrNameLst>
                                      </p:cBhvr>
                                      <p:to>
                                        <p:strVal val="visible"/>
                                      </p:to>
                                    </p:set>
                                    <p:anim calcmode="lin" valueType="num">
                                      <p:cBhvr additive="base">
                                        <p:cTn id="11" dur="500" fill="hold"/>
                                        <p:tgtEl>
                                          <p:spTgt spid="91">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91">
                                            <p:txEl>
                                              <p:pRg st="0" end="0"/>
                                            </p:txEl>
                                          </p:spTgt>
                                        </p:tgtEl>
                                        <p:attrNameLst>
                                          <p:attrName>ppt_y</p:attrName>
                                        </p:attrNameLst>
                                      </p:cBhvr>
                                      <p:tavLst>
                                        <p:tav tm="0">
                                          <p:val>
                                            <p:strVal val="#ppt_y"/>
                                          </p:val>
                                        </p:tav>
                                        <p:tav tm="100000">
                                          <p:val>
                                            <p:strVal val="#ppt_y"/>
                                          </p:val>
                                        </p:tav>
                                      </p:tavLst>
                                    </p:anim>
                                  </p:childTnLst>
                                </p:cTn>
                              </p:par>
                              <p:par>
                                <p:cTn id="13" presetID="16" presetClass="entr" presetSubtype="21" fill="hold" nodeType="withEffect">
                                  <p:stCondLst>
                                    <p:cond delay="900"/>
                                  </p:stCondLst>
                                  <p:childTnLst>
                                    <p:set>
                                      <p:cBhvr>
                                        <p:cTn id="14" dur="1" fill="hold">
                                          <p:stCondLst>
                                            <p:cond delay="0"/>
                                          </p:stCondLst>
                                        </p:cTn>
                                        <p:tgtEl>
                                          <p:spTgt spid="4"/>
                                        </p:tgtEl>
                                        <p:attrNameLst>
                                          <p:attrName>style.visibility</p:attrName>
                                        </p:attrNameLst>
                                      </p:cBhvr>
                                      <p:to>
                                        <p:strVal val="visible"/>
                                      </p:to>
                                    </p:set>
                                    <p:animEffect transition="in" filter="barn(inVertical)">
                                      <p:cBhvr>
                                        <p:cTn id="15" dur="500"/>
                                        <p:tgtEl>
                                          <p:spTgt spid="4"/>
                                        </p:tgtEl>
                                      </p:cBhvr>
                                    </p:animEffect>
                                  </p:childTnLst>
                                </p:cTn>
                              </p:par>
                              <p:par>
                                <p:cTn id="16" presetID="2" presetClass="entr" presetSubtype="8" fill="hold" nodeType="withEffect">
                                  <p:stCondLst>
                                    <p:cond delay="14300"/>
                                  </p:stCondLst>
                                  <p:childTnLst>
                                    <p:set>
                                      <p:cBhvr>
                                        <p:cTn id="17" dur="1" fill="hold">
                                          <p:stCondLst>
                                            <p:cond delay="0"/>
                                          </p:stCondLst>
                                        </p:cTn>
                                        <p:tgtEl>
                                          <p:spTgt spid="91">
                                            <p:txEl>
                                              <p:pRg st="1" end="1"/>
                                            </p:txEl>
                                          </p:spTgt>
                                        </p:tgtEl>
                                        <p:attrNameLst>
                                          <p:attrName>style.visibility</p:attrName>
                                        </p:attrNameLst>
                                      </p:cBhvr>
                                      <p:to>
                                        <p:strVal val="visible"/>
                                      </p:to>
                                    </p:set>
                                    <p:anim calcmode="lin" valueType="num">
                                      <p:cBhvr additive="base">
                                        <p:cTn id="18" dur="500" fill="hold"/>
                                        <p:tgtEl>
                                          <p:spTgt spid="91">
                                            <p:txEl>
                                              <p:pRg st="1" end="1"/>
                                            </p:txEl>
                                          </p:spTgt>
                                        </p:tgtEl>
                                        <p:attrNameLst>
                                          <p:attrName>ppt_x</p:attrName>
                                        </p:attrNameLst>
                                      </p:cBhvr>
                                      <p:tavLst>
                                        <p:tav tm="0">
                                          <p:val>
                                            <p:strVal val="0-#ppt_w/2"/>
                                          </p:val>
                                        </p:tav>
                                        <p:tav tm="100000">
                                          <p:val>
                                            <p:strVal val="#ppt_x"/>
                                          </p:val>
                                        </p:tav>
                                      </p:tavLst>
                                    </p:anim>
                                    <p:anim calcmode="lin" valueType="num">
                                      <p:cBhvr additive="base">
                                        <p:cTn id="19" dur="500" fill="hold"/>
                                        <p:tgtEl>
                                          <p:spTgt spid="91">
                                            <p:txEl>
                                              <p:pRg st="1" end="1"/>
                                            </p:txEl>
                                          </p:spTgt>
                                        </p:tgtEl>
                                        <p:attrNameLst>
                                          <p:attrName>ppt_y</p:attrName>
                                        </p:attrNameLst>
                                      </p:cBhvr>
                                      <p:tavLst>
                                        <p:tav tm="0">
                                          <p:val>
                                            <p:strVal val="#ppt_y"/>
                                          </p:val>
                                        </p:tav>
                                        <p:tav tm="100000">
                                          <p:val>
                                            <p:strVal val="#ppt_y"/>
                                          </p:val>
                                        </p:tav>
                                      </p:tavLst>
                                    </p:anim>
                                  </p:childTnLst>
                                </p:cTn>
                              </p:par>
                              <p:par>
                                <p:cTn id="20" presetID="16" presetClass="entr" presetSubtype="21" fill="hold" nodeType="withEffect">
                                  <p:stCondLst>
                                    <p:cond delay="14300"/>
                                  </p:stCondLst>
                                  <p:childTnLst>
                                    <p:set>
                                      <p:cBhvr>
                                        <p:cTn id="21" dur="1" fill="hold">
                                          <p:stCondLst>
                                            <p:cond delay="0"/>
                                          </p:stCondLst>
                                        </p:cTn>
                                        <p:tgtEl>
                                          <p:spTgt spid="6"/>
                                        </p:tgtEl>
                                        <p:attrNameLst>
                                          <p:attrName>style.visibility</p:attrName>
                                        </p:attrNameLst>
                                      </p:cBhvr>
                                      <p:to>
                                        <p:strVal val="visible"/>
                                      </p:to>
                                    </p:set>
                                    <p:animEffect transition="in" filter="barn(inVertical)">
                                      <p:cBhvr>
                                        <p:cTn id="22" dur="500"/>
                                        <p:tgtEl>
                                          <p:spTgt spid="6"/>
                                        </p:tgtEl>
                                      </p:cBhvr>
                                    </p:animEffect>
                                  </p:childTnLst>
                                </p:cTn>
                              </p:par>
                              <p:par>
                                <p:cTn id="23" presetID="2" presetClass="entr" presetSubtype="8" fill="hold" nodeType="withEffect">
                                  <p:stCondLst>
                                    <p:cond delay="36500"/>
                                  </p:stCondLst>
                                  <p:childTnLst>
                                    <p:set>
                                      <p:cBhvr>
                                        <p:cTn id="24" dur="1" fill="hold">
                                          <p:stCondLst>
                                            <p:cond delay="0"/>
                                          </p:stCondLst>
                                        </p:cTn>
                                        <p:tgtEl>
                                          <p:spTgt spid="91">
                                            <p:txEl>
                                              <p:pRg st="2" end="2"/>
                                            </p:txEl>
                                          </p:spTgt>
                                        </p:tgtEl>
                                        <p:attrNameLst>
                                          <p:attrName>style.visibility</p:attrName>
                                        </p:attrNameLst>
                                      </p:cBhvr>
                                      <p:to>
                                        <p:strVal val="visible"/>
                                      </p:to>
                                    </p:set>
                                    <p:anim calcmode="lin" valueType="num">
                                      <p:cBhvr additive="base">
                                        <p:cTn id="25" dur="500" fill="hold"/>
                                        <p:tgtEl>
                                          <p:spTgt spid="91">
                                            <p:txEl>
                                              <p:pRg st="2" end="2"/>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91">
                                            <p:txEl>
                                              <p:pRg st="2" end="2"/>
                                            </p:txEl>
                                          </p:spTgt>
                                        </p:tgtEl>
                                        <p:attrNameLst>
                                          <p:attrName>ppt_y</p:attrName>
                                        </p:attrNameLst>
                                      </p:cBhvr>
                                      <p:tavLst>
                                        <p:tav tm="0">
                                          <p:val>
                                            <p:strVal val="#ppt_y"/>
                                          </p:val>
                                        </p:tav>
                                        <p:tav tm="100000">
                                          <p:val>
                                            <p:strVal val="#ppt_y"/>
                                          </p:val>
                                        </p:tav>
                                      </p:tavLst>
                                    </p:anim>
                                  </p:childTnLst>
                                </p:cTn>
                              </p:par>
                              <p:par>
                                <p:cTn id="27" presetID="16" presetClass="entr" presetSubtype="21" fill="hold" nodeType="withEffect">
                                  <p:stCondLst>
                                    <p:cond delay="36500"/>
                                  </p:stCondLst>
                                  <p:childTnLst>
                                    <p:set>
                                      <p:cBhvr>
                                        <p:cTn id="28" dur="1" fill="hold">
                                          <p:stCondLst>
                                            <p:cond delay="0"/>
                                          </p:stCondLst>
                                        </p:cTn>
                                        <p:tgtEl>
                                          <p:spTgt spid="14"/>
                                        </p:tgtEl>
                                        <p:attrNameLst>
                                          <p:attrName>style.visibility</p:attrName>
                                        </p:attrNameLst>
                                      </p:cBhvr>
                                      <p:to>
                                        <p:strVal val="visible"/>
                                      </p:to>
                                    </p:set>
                                    <p:animEffect transition="in" filter="barn(inVertical)">
                                      <p:cBhvr>
                                        <p:cTn id="29" dur="500"/>
                                        <p:tgtEl>
                                          <p:spTgt spid="14"/>
                                        </p:tgtEl>
                                      </p:cBhvr>
                                    </p:animEffect>
                                  </p:childTnLst>
                                </p:cTn>
                              </p:par>
                              <p:par>
                                <p:cTn id="30" presetID="2" presetClass="entr" presetSubtype="8" fill="hold" nodeType="withEffect">
                                  <p:stCondLst>
                                    <p:cond delay="52100"/>
                                  </p:stCondLst>
                                  <p:childTnLst>
                                    <p:set>
                                      <p:cBhvr>
                                        <p:cTn id="31" dur="1" fill="hold">
                                          <p:stCondLst>
                                            <p:cond delay="0"/>
                                          </p:stCondLst>
                                        </p:cTn>
                                        <p:tgtEl>
                                          <p:spTgt spid="91">
                                            <p:txEl>
                                              <p:pRg st="3" end="3"/>
                                            </p:txEl>
                                          </p:spTgt>
                                        </p:tgtEl>
                                        <p:attrNameLst>
                                          <p:attrName>style.visibility</p:attrName>
                                        </p:attrNameLst>
                                      </p:cBhvr>
                                      <p:to>
                                        <p:strVal val="visible"/>
                                      </p:to>
                                    </p:set>
                                    <p:anim calcmode="lin" valueType="num">
                                      <p:cBhvr additive="base">
                                        <p:cTn id="32" dur="500" fill="hold"/>
                                        <p:tgtEl>
                                          <p:spTgt spid="91">
                                            <p:txEl>
                                              <p:pRg st="3" end="3"/>
                                            </p:txEl>
                                          </p:spTgt>
                                        </p:tgtEl>
                                        <p:attrNameLst>
                                          <p:attrName>ppt_x</p:attrName>
                                        </p:attrNameLst>
                                      </p:cBhvr>
                                      <p:tavLst>
                                        <p:tav tm="0">
                                          <p:val>
                                            <p:strVal val="0-#ppt_w/2"/>
                                          </p:val>
                                        </p:tav>
                                        <p:tav tm="100000">
                                          <p:val>
                                            <p:strVal val="#ppt_x"/>
                                          </p:val>
                                        </p:tav>
                                      </p:tavLst>
                                    </p:anim>
                                    <p:anim calcmode="lin" valueType="num">
                                      <p:cBhvr additive="base">
                                        <p:cTn id="33" dur="500" fill="hold"/>
                                        <p:tgtEl>
                                          <p:spTgt spid="91">
                                            <p:txEl>
                                              <p:pRg st="3" end="3"/>
                                            </p:txEl>
                                          </p:spTgt>
                                        </p:tgtEl>
                                        <p:attrNameLst>
                                          <p:attrName>ppt_y</p:attrName>
                                        </p:attrNameLst>
                                      </p:cBhvr>
                                      <p:tavLst>
                                        <p:tav tm="0">
                                          <p:val>
                                            <p:strVal val="#ppt_y"/>
                                          </p:val>
                                        </p:tav>
                                        <p:tav tm="100000">
                                          <p:val>
                                            <p:strVal val="#ppt_y"/>
                                          </p:val>
                                        </p:tav>
                                      </p:tavLst>
                                    </p:anim>
                                  </p:childTnLst>
                                </p:cTn>
                              </p:par>
                              <p:par>
                                <p:cTn id="34" presetID="16" presetClass="entr" presetSubtype="21" fill="hold" nodeType="withEffect">
                                  <p:stCondLst>
                                    <p:cond delay="52100"/>
                                  </p:stCondLst>
                                  <p:childTnLst>
                                    <p:set>
                                      <p:cBhvr>
                                        <p:cTn id="35" dur="1" fill="hold">
                                          <p:stCondLst>
                                            <p:cond delay="0"/>
                                          </p:stCondLst>
                                        </p:cTn>
                                        <p:tgtEl>
                                          <p:spTgt spid="8"/>
                                        </p:tgtEl>
                                        <p:attrNameLst>
                                          <p:attrName>style.visibility</p:attrName>
                                        </p:attrNameLst>
                                      </p:cBhvr>
                                      <p:to>
                                        <p:strVal val="visible"/>
                                      </p:to>
                                    </p:set>
                                    <p:animEffect transition="in" filter="barn(inVertical)">
                                      <p:cBhvr>
                                        <p:cTn id="36" dur="500"/>
                                        <p:tgtEl>
                                          <p:spTgt spid="8"/>
                                        </p:tgtEl>
                                      </p:cBhvr>
                                    </p:animEffect>
                                  </p:childTnLst>
                                </p:cTn>
                              </p:par>
                              <p:par>
                                <p:cTn id="37" presetID="2" presetClass="entr" presetSubtype="8" fill="hold" nodeType="withEffect">
                                  <p:stCondLst>
                                    <p:cond delay="60600"/>
                                  </p:stCondLst>
                                  <p:childTnLst>
                                    <p:set>
                                      <p:cBhvr>
                                        <p:cTn id="38" dur="1" fill="hold">
                                          <p:stCondLst>
                                            <p:cond delay="0"/>
                                          </p:stCondLst>
                                        </p:cTn>
                                        <p:tgtEl>
                                          <p:spTgt spid="91">
                                            <p:txEl>
                                              <p:pRg st="4" end="4"/>
                                            </p:txEl>
                                          </p:spTgt>
                                        </p:tgtEl>
                                        <p:attrNameLst>
                                          <p:attrName>style.visibility</p:attrName>
                                        </p:attrNameLst>
                                      </p:cBhvr>
                                      <p:to>
                                        <p:strVal val="visible"/>
                                      </p:to>
                                    </p:set>
                                    <p:anim calcmode="lin" valueType="num">
                                      <p:cBhvr additive="base">
                                        <p:cTn id="39" dur="500" fill="hold"/>
                                        <p:tgtEl>
                                          <p:spTgt spid="91">
                                            <p:txEl>
                                              <p:pRg st="4" end="4"/>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91">
                                            <p:txEl>
                                              <p:pRg st="4" end="4"/>
                                            </p:txEl>
                                          </p:spTgt>
                                        </p:tgtEl>
                                        <p:attrNameLst>
                                          <p:attrName>ppt_y</p:attrName>
                                        </p:attrNameLst>
                                      </p:cBhvr>
                                      <p:tavLst>
                                        <p:tav tm="0">
                                          <p:val>
                                            <p:strVal val="#ppt_y"/>
                                          </p:val>
                                        </p:tav>
                                        <p:tav tm="100000">
                                          <p:val>
                                            <p:strVal val="#ppt_y"/>
                                          </p:val>
                                        </p:tav>
                                      </p:tavLst>
                                    </p:anim>
                                  </p:childTnLst>
                                </p:cTn>
                              </p:par>
                              <p:par>
                                <p:cTn id="41" presetID="16" presetClass="entr" presetSubtype="21" fill="hold" nodeType="withEffect">
                                  <p:stCondLst>
                                    <p:cond delay="60600"/>
                                  </p:stCondLst>
                                  <p:childTnLst>
                                    <p:set>
                                      <p:cBhvr>
                                        <p:cTn id="42" dur="1" fill="hold">
                                          <p:stCondLst>
                                            <p:cond delay="0"/>
                                          </p:stCondLst>
                                        </p:cTn>
                                        <p:tgtEl>
                                          <p:spTgt spid="12"/>
                                        </p:tgtEl>
                                        <p:attrNameLst>
                                          <p:attrName>style.visibility</p:attrName>
                                        </p:attrNameLst>
                                      </p:cBhvr>
                                      <p:to>
                                        <p:strVal val="visible"/>
                                      </p:to>
                                    </p:set>
                                    <p:animEffect transition="in" filter="barn(inVertical)">
                                      <p:cBhvr>
                                        <p:cTn id="43" dur="500"/>
                                        <p:tgtEl>
                                          <p:spTgt spid="12"/>
                                        </p:tgtEl>
                                      </p:cBhvr>
                                    </p:animEffect>
                                  </p:childTnLst>
                                </p:cTn>
                              </p:par>
                              <p:par>
                                <p:cTn id="44" presetID="2" presetClass="entr" presetSubtype="8" fill="hold" nodeType="withEffect">
                                  <p:stCondLst>
                                    <p:cond delay="64300"/>
                                  </p:stCondLst>
                                  <p:childTnLst>
                                    <p:set>
                                      <p:cBhvr>
                                        <p:cTn id="45" dur="1" fill="hold">
                                          <p:stCondLst>
                                            <p:cond delay="0"/>
                                          </p:stCondLst>
                                        </p:cTn>
                                        <p:tgtEl>
                                          <p:spTgt spid="91">
                                            <p:txEl>
                                              <p:pRg st="5" end="5"/>
                                            </p:txEl>
                                          </p:spTgt>
                                        </p:tgtEl>
                                        <p:attrNameLst>
                                          <p:attrName>style.visibility</p:attrName>
                                        </p:attrNameLst>
                                      </p:cBhvr>
                                      <p:to>
                                        <p:strVal val="visible"/>
                                      </p:to>
                                    </p:set>
                                    <p:anim calcmode="lin" valueType="num">
                                      <p:cBhvr additive="base">
                                        <p:cTn id="46" dur="500" fill="hold"/>
                                        <p:tgtEl>
                                          <p:spTgt spid="91">
                                            <p:txEl>
                                              <p:pRg st="5" end="5"/>
                                            </p:txEl>
                                          </p:spTgt>
                                        </p:tgtEl>
                                        <p:attrNameLst>
                                          <p:attrName>ppt_x</p:attrName>
                                        </p:attrNameLst>
                                      </p:cBhvr>
                                      <p:tavLst>
                                        <p:tav tm="0">
                                          <p:val>
                                            <p:strVal val="0-#ppt_w/2"/>
                                          </p:val>
                                        </p:tav>
                                        <p:tav tm="100000">
                                          <p:val>
                                            <p:strVal val="#ppt_x"/>
                                          </p:val>
                                        </p:tav>
                                      </p:tavLst>
                                    </p:anim>
                                    <p:anim calcmode="lin" valueType="num">
                                      <p:cBhvr additive="base">
                                        <p:cTn id="47" dur="500" fill="hold"/>
                                        <p:tgtEl>
                                          <p:spTgt spid="91">
                                            <p:txEl>
                                              <p:pRg st="5" end="5"/>
                                            </p:txEl>
                                          </p:spTgt>
                                        </p:tgtEl>
                                        <p:attrNameLst>
                                          <p:attrName>ppt_y</p:attrName>
                                        </p:attrNameLst>
                                      </p:cBhvr>
                                      <p:tavLst>
                                        <p:tav tm="0">
                                          <p:val>
                                            <p:strVal val="#ppt_y"/>
                                          </p:val>
                                        </p:tav>
                                        <p:tav tm="100000">
                                          <p:val>
                                            <p:strVal val="#ppt_y"/>
                                          </p:val>
                                        </p:tav>
                                      </p:tavLst>
                                    </p:anim>
                                  </p:childTnLst>
                                </p:cTn>
                              </p:par>
                              <p:par>
                                <p:cTn id="48" presetID="16" presetClass="entr" presetSubtype="21" fill="hold" nodeType="withEffect">
                                  <p:stCondLst>
                                    <p:cond delay="64300"/>
                                  </p:stCondLst>
                                  <p:childTnLst>
                                    <p:set>
                                      <p:cBhvr>
                                        <p:cTn id="49" dur="1" fill="hold">
                                          <p:stCondLst>
                                            <p:cond delay="0"/>
                                          </p:stCondLst>
                                        </p:cTn>
                                        <p:tgtEl>
                                          <p:spTgt spid="10"/>
                                        </p:tgtEl>
                                        <p:attrNameLst>
                                          <p:attrName>style.visibility</p:attrName>
                                        </p:attrNameLst>
                                      </p:cBhvr>
                                      <p:to>
                                        <p:strVal val="visible"/>
                                      </p:to>
                                    </p:set>
                                    <p:animEffect transition="in" filter="barn(inVertical)">
                                      <p:cBhvr>
                                        <p:cTn id="5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51" fill="hold" display="0">
                  <p:stCondLst>
                    <p:cond delay="indefinite"/>
                  </p:stCondLst>
                  <p:endCondLst>
                    <p:cond evt="onStopAudio" delay="0">
                      <p:tgtEl>
                        <p:sldTgt/>
                      </p:tgtEl>
                    </p:cond>
                  </p:endCondLst>
                </p:cTn>
                <p:tgtEl>
                  <p:spTgt spid="2"/>
                </p:tgtEl>
              </p:cMediaNode>
            </p:audio>
          </p:childTnLst>
        </p:cTn>
      </p:par>
    </p:tnLst>
    <p:bldLst>
      <p:bldP spid="9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1023C-AFE8-4EA8-B519-48679B2038D8}"/>
              </a:ext>
            </a:extLst>
          </p:cNvPr>
          <p:cNvSpPr>
            <a:spLocks noGrp="1"/>
          </p:cNvSpPr>
          <p:nvPr>
            <p:ph type="title"/>
          </p:nvPr>
        </p:nvSpPr>
        <p:spPr/>
        <p:txBody>
          <a:bodyPr/>
          <a:lstStyle/>
          <a:p>
            <a:r>
              <a:rPr lang="en-US" dirty="0"/>
              <a:t>Exploring the Data</a:t>
            </a:r>
          </a:p>
        </p:txBody>
      </p:sp>
      <p:sp>
        <p:nvSpPr>
          <p:cNvPr id="5" name="Text Placeholder 4">
            <a:extLst>
              <a:ext uri="{FF2B5EF4-FFF2-40B4-BE49-F238E27FC236}">
                <a16:creationId xmlns:a16="http://schemas.microsoft.com/office/drawing/2014/main" id="{B1F1EA30-80DE-44C1-94C5-9D8B53498747}"/>
              </a:ext>
            </a:extLst>
          </p:cNvPr>
          <p:cNvSpPr>
            <a:spLocks noGrp="1"/>
          </p:cNvSpPr>
          <p:nvPr>
            <p:ph type="body" idx="1"/>
          </p:nvPr>
        </p:nvSpPr>
        <p:spPr/>
        <p:txBody>
          <a:bodyPr/>
          <a:lstStyle/>
          <a:p>
            <a:r>
              <a:rPr lang="en-US" dirty="0"/>
              <a:t>Gaining insights</a:t>
            </a:r>
          </a:p>
        </p:txBody>
      </p:sp>
      <p:pic>
        <p:nvPicPr>
          <p:cNvPr id="6" name="Audio 5">
            <a:hlinkClick r:id="" action="ppaction://media"/>
            <a:extLst>
              <a:ext uri="{FF2B5EF4-FFF2-40B4-BE49-F238E27FC236}">
                <a16:creationId xmlns:a16="http://schemas.microsoft.com/office/drawing/2014/main" id="{DD44091C-B583-4E38-A4C0-D13C75355F41}"/>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9075530" y="0"/>
            <a:ext cx="68470" cy="68470"/>
          </a:xfrm>
          <a:prstGeom prst="rect">
            <a:avLst/>
          </a:prstGeom>
        </p:spPr>
      </p:pic>
    </p:spTree>
    <p:custDataLst>
      <p:tags r:id="rId1"/>
    </p:custDataLst>
    <p:extLst>
      <p:ext uri="{BB962C8B-B14F-4D97-AF65-F5344CB8AC3E}">
        <p14:creationId xmlns:p14="http://schemas.microsoft.com/office/powerpoint/2010/main" val="3993606346"/>
      </p:ext>
    </p:extLst>
  </p:cSld>
  <p:clrMapOvr>
    <a:masterClrMapping/>
  </p:clrMapOvr>
  <mc:AlternateContent xmlns:mc="http://schemas.openxmlformats.org/markup-compatibility/2006" xmlns:p14="http://schemas.microsoft.com/office/powerpoint/2010/main">
    <mc:Choice Requires="p14">
      <p:transition spd="med" p14:dur="700" advTm="6911">
        <p:fade/>
      </p:transition>
    </mc:Choice>
    <mc:Fallback xmlns="">
      <p:transition spd="med" advTm="691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6"/>
                                        </p:tgtEl>
                                      </p:cBhvr>
                                    </p:cmd>
                                  </p:childTnLst>
                                </p:cTn>
                              </p:par>
                              <p:par>
                                <p:cTn id="7" presetID="55" presetClass="entr" presetSubtype="0" fill="hold" grpId="0" nodeType="withEffect">
                                  <p:stCondLst>
                                    <p:cond delay="2500"/>
                                  </p:stCondLst>
                                  <p:childTnLst>
                                    <p:set>
                                      <p:cBhvr>
                                        <p:cTn id="8" dur="1" fill="hold">
                                          <p:stCondLst>
                                            <p:cond delay="0"/>
                                          </p:stCondLst>
                                        </p:cTn>
                                        <p:tgtEl>
                                          <p:spTgt spid="2"/>
                                        </p:tgtEl>
                                        <p:attrNameLst>
                                          <p:attrName>style.visibility</p:attrName>
                                        </p:attrNameLst>
                                      </p:cBhvr>
                                      <p:to>
                                        <p:strVal val="visible"/>
                                      </p:to>
                                    </p:set>
                                    <p:anim calcmode="lin" valueType="num">
                                      <p:cBhvr>
                                        <p:cTn id="9" dur="1000" fill="hold"/>
                                        <p:tgtEl>
                                          <p:spTgt spid="2"/>
                                        </p:tgtEl>
                                        <p:attrNameLst>
                                          <p:attrName>ppt_w</p:attrName>
                                        </p:attrNameLst>
                                      </p:cBhvr>
                                      <p:tavLst>
                                        <p:tav tm="0">
                                          <p:val>
                                            <p:strVal val="#ppt_w*0.70"/>
                                          </p:val>
                                        </p:tav>
                                        <p:tav tm="100000">
                                          <p:val>
                                            <p:strVal val="#ppt_w"/>
                                          </p:val>
                                        </p:tav>
                                      </p:tavLst>
                                    </p:anim>
                                    <p:anim calcmode="lin" valueType="num">
                                      <p:cBhvr>
                                        <p:cTn id="10" dur="1000" fill="hold"/>
                                        <p:tgtEl>
                                          <p:spTgt spid="2"/>
                                        </p:tgtEl>
                                        <p:attrNameLst>
                                          <p:attrName>ppt_h</p:attrName>
                                        </p:attrNameLst>
                                      </p:cBhvr>
                                      <p:tavLst>
                                        <p:tav tm="0">
                                          <p:val>
                                            <p:strVal val="#ppt_h"/>
                                          </p:val>
                                        </p:tav>
                                        <p:tav tm="100000">
                                          <p:val>
                                            <p:strVal val="#ppt_h"/>
                                          </p:val>
                                        </p:tav>
                                      </p:tavLst>
                                    </p:anim>
                                    <p:animEffect transition="in" filter="fade">
                                      <p:cBhvr>
                                        <p:cTn id="11" dur="1000"/>
                                        <p:tgtEl>
                                          <p:spTgt spid="2"/>
                                        </p:tgtEl>
                                      </p:cBhvr>
                                    </p:animEffect>
                                  </p:childTnLst>
                                </p:cTn>
                              </p:par>
                              <p:par>
                                <p:cTn id="12" presetID="1" presetClass="entr" presetSubtype="0" fill="hold" grpId="0" nodeType="withEffect">
                                  <p:stCondLst>
                                    <p:cond delay="4200"/>
                                  </p:stCondLst>
                                  <p:childTnLst>
                                    <p:set>
                                      <p:cBhvr>
                                        <p:cTn id="13"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6"/>
                </p:tgtEl>
              </p:cMediaNode>
            </p:audio>
          </p:childTnLst>
        </p:cTn>
      </p:par>
    </p:tnLst>
    <p:bldLst>
      <p:bldP spid="2" grpId="0"/>
      <p:bldP spid="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Exploring Our Data</a:t>
            </a:r>
            <a:endParaRPr dirty="0"/>
          </a:p>
        </p:txBody>
      </p:sp>
      <p:sp>
        <p:nvSpPr>
          <p:cNvPr id="78" name="Google Shape;78;p16"/>
          <p:cNvSpPr txBox="1">
            <a:spLocks noGrp="1"/>
          </p:cNvSpPr>
          <p:nvPr>
            <p:ph type="body" idx="1"/>
          </p:nvPr>
        </p:nvSpPr>
        <p:spPr>
          <a:xfrm>
            <a:off x="311700" y="1017725"/>
            <a:ext cx="8520600" cy="3956210"/>
          </a:xfrm>
          <a:prstGeom prst="rect">
            <a:avLst/>
          </a:prstGeom>
        </p:spPr>
        <p:txBody>
          <a:bodyPr spcFirstLastPara="1" wrap="square" lIns="91425" tIns="91425" rIns="91425" bIns="91425" anchor="t" anchorCtr="0">
            <a:noAutofit/>
          </a:bodyPr>
          <a:lstStyle/>
          <a:p>
            <a:pPr marL="285750" indent="-285750"/>
            <a:r>
              <a:rPr lang="en" sz="1800" dirty="0"/>
              <a:t>Review and Business Sets</a:t>
            </a:r>
          </a:p>
          <a:p>
            <a:pPr marL="742950" lvl="1" indent="-285750"/>
            <a:r>
              <a:rPr lang="en-US" sz="1600" dirty="0"/>
              <a:t>5,450,261 records, 24 columns</a:t>
            </a:r>
          </a:p>
          <a:p>
            <a:pPr marL="1200150" lvl="2" indent="-285750"/>
            <a:r>
              <a:rPr lang="en-US" sz="1600" dirty="0"/>
              <a:t>AZ specific: 486,825, 23 columns</a:t>
            </a:r>
          </a:p>
          <a:p>
            <a:pPr marL="742950" lvl="1" indent="-285750"/>
            <a:r>
              <a:rPr lang="en-US" sz="1600" dirty="0"/>
              <a:t>Check for Missing data </a:t>
            </a:r>
          </a:p>
          <a:p>
            <a:pPr marL="285750" indent="-285750">
              <a:spcBef>
                <a:spcPts val="1600"/>
              </a:spcBef>
            </a:pPr>
            <a:r>
              <a:rPr lang="en" sz="1800" dirty="0"/>
              <a:t>Nested Variables</a:t>
            </a:r>
          </a:p>
          <a:p>
            <a:pPr marL="742950" lvl="1" indent="-285750"/>
            <a:r>
              <a:rPr lang="en-US" sz="1600" dirty="0"/>
              <a:t>Attributes and Categories </a:t>
            </a:r>
          </a:p>
          <a:p>
            <a:pPr marL="742950" lvl="1" indent="-285750"/>
            <a:r>
              <a:rPr lang="en-US" sz="1600" dirty="0" err="1"/>
              <a:t>Unnesting</a:t>
            </a:r>
            <a:r>
              <a:rPr lang="en-US" sz="1600" dirty="0"/>
              <a:t> resulted in 91 columns</a:t>
            </a:r>
          </a:p>
          <a:p>
            <a:pPr marL="0" lvl="0" indent="0" algn="l" rtl="0">
              <a:spcBef>
                <a:spcPts val="1600"/>
              </a:spcBef>
              <a:spcAft>
                <a:spcPts val="0"/>
              </a:spcAft>
              <a:buNone/>
            </a:pPr>
            <a:endParaRPr dirty="0"/>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pic>
        <p:nvPicPr>
          <p:cNvPr id="3" name="Audio 2">
            <a:hlinkClick r:id="" action="ppaction://media"/>
            <a:extLst>
              <a:ext uri="{FF2B5EF4-FFF2-40B4-BE49-F238E27FC236}">
                <a16:creationId xmlns:a16="http://schemas.microsoft.com/office/drawing/2014/main" id="{660C0DB7-5502-4069-9AF1-7A06BFBBC34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9098281" y="0"/>
            <a:ext cx="45719" cy="45719"/>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med" p14:dur="700" advTm="71566">
        <p:fade/>
      </p:transition>
    </mc:Choice>
    <mc:Fallback xmlns="">
      <p:transition spd="med" advTm="715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
                                        </p:tgtEl>
                                      </p:cBhvr>
                                    </p:cmd>
                                  </p:childTnLst>
                                </p:cTn>
                              </p:par>
                              <p:par>
                                <p:cTn id="7" presetID="1" presetClass="entr" presetSubtype="0" fill="hold" grpId="0" nodeType="withEffect">
                                  <p:stCondLst>
                                    <p:cond delay="1000"/>
                                  </p:stCondLst>
                                  <p:childTnLst>
                                    <p:set>
                                      <p:cBhvr>
                                        <p:cTn id="8" dur="1" fill="hold">
                                          <p:stCondLst>
                                            <p:cond delay="0"/>
                                          </p:stCondLst>
                                        </p:cTn>
                                        <p:tgtEl>
                                          <p:spTgt spid="77"/>
                                        </p:tgtEl>
                                        <p:attrNameLst>
                                          <p:attrName>style.visibility</p:attrName>
                                        </p:attrNameLst>
                                      </p:cBhvr>
                                      <p:to>
                                        <p:strVal val="visible"/>
                                      </p:to>
                                    </p:set>
                                  </p:childTnLst>
                                </p:cTn>
                              </p:par>
                              <p:par>
                                <p:cTn id="9" presetID="10" presetClass="entr" presetSubtype="0" fill="hold" nodeType="withEffect">
                                  <p:stCondLst>
                                    <p:cond delay="5200"/>
                                  </p:stCondLst>
                                  <p:childTnLst>
                                    <p:set>
                                      <p:cBhvr>
                                        <p:cTn id="10" dur="1" fill="hold">
                                          <p:stCondLst>
                                            <p:cond delay="0"/>
                                          </p:stCondLst>
                                        </p:cTn>
                                        <p:tgtEl>
                                          <p:spTgt spid="78">
                                            <p:txEl>
                                              <p:pRg st="0" end="0"/>
                                            </p:txEl>
                                          </p:spTgt>
                                        </p:tgtEl>
                                        <p:attrNameLst>
                                          <p:attrName>style.visibility</p:attrName>
                                        </p:attrNameLst>
                                      </p:cBhvr>
                                      <p:to>
                                        <p:strVal val="visible"/>
                                      </p:to>
                                    </p:set>
                                    <p:animEffect transition="in" filter="fade">
                                      <p:cBhvr>
                                        <p:cTn id="11" dur="500"/>
                                        <p:tgtEl>
                                          <p:spTgt spid="78">
                                            <p:txEl>
                                              <p:pRg st="0" end="0"/>
                                            </p:txEl>
                                          </p:spTgt>
                                        </p:tgtEl>
                                      </p:cBhvr>
                                    </p:animEffect>
                                  </p:childTnLst>
                                </p:cTn>
                              </p:par>
                              <p:par>
                                <p:cTn id="12" presetID="10" presetClass="entr" presetSubtype="0" fill="hold" nodeType="withEffect">
                                  <p:stCondLst>
                                    <p:cond delay="7800"/>
                                  </p:stCondLst>
                                  <p:childTnLst>
                                    <p:set>
                                      <p:cBhvr>
                                        <p:cTn id="13" dur="1" fill="hold">
                                          <p:stCondLst>
                                            <p:cond delay="0"/>
                                          </p:stCondLst>
                                        </p:cTn>
                                        <p:tgtEl>
                                          <p:spTgt spid="78">
                                            <p:txEl>
                                              <p:pRg st="1" end="1"/>
                                            </p:txEl>
                                          </p:spTgt>
                                        </p:tgtEl>
                                        <p:attrNameLst>
                                          <p:attrName>style.visibility</p:attrName>
                                        </p:attrNameLst>
                                      </p:cBhvr>
                                      <p:to>
                                        <p:strVal val="visible"/>
                                      </p:to>
                                    </p:set>
                                    <p:animEffect transition="in" filter="fade">
                                      <p:cBhvr>
                                        <p:cTn id="14" dur="700"/>
                                        <p:tgtEl>
                                          <p:spTgt spid="78">
                                            <p:txEl>
                                              <p:pRg st="1" end="1"/>
                                            </p:txEl>
                                          </p:spTgt>
                                        </p:tgtEl>
                                      </p:cBhvr>
                                    </p:animEffect>
                                  </p:childTnLst>
                                </p:cTn>
                              </p:par>
                              <p:par>
                                <p:cTn id="15" presetID="10" presetClass="entr" presetSubtype="0" fill="hold" nodeType="withEffect">
                                  <p:stCondLst>
                                    <p:cond delay="18900"/>
                                  </p:stCondLst>
                                  <p:childTnLst>
                                    <p:set>
                                      <p:cBhvr>
                                        <p:cTn id="16" dur="1" fill="hold">
                                          <p:stCondLst>
                                            <p:cond delay="0"/>
                                          </p:stCondLst>
                                        </p:cTn>
                                        <p:tgtEl>
                                          <p:spTgt spid="78">
                                            <p:txEl>
                                              <p:pRg st="2" end="2"/>
                                            </p:txEl>
                                          </p:spTgt>
                                        </p:tgtEl>
                                        <p:attrNameLst>
                                          <p:attrName>style.visibility</p:attrName>
                                        </p:attrNameLst>
                                      </p:cBhvr>
                                      <p:to>
                                        <p:strVal val="visible"/>
                                      </p:to>
                                    </p:set>
                                    <p:animEffect transition="in" filter="fade">
                                      <p:cBhvr>
                                        <p:cTn id="17" dur="500"/>
                                        <p:tgtEl>
                                          <p:spTgt spid="78">
                                            <p:txEl>
                                              <p:pRg st="2" end="2"/>
                                            </p:txEl>
                                          </p:spTgt>
                                        </p:tgtEl>
                                      </p:cBhvr>
                                    </p:animEffect>
                                  </p:childTnLst>
                                </p:cTn>
                              </p:par>
                              <p:par>
                                <p:cTn id="18" presetID="10" presetClass="entr" presetSubtype="0" fill="hold" nodeType="withEffect">
                                  <p:stCondLst>
                                    <p:cond delay="21700"/>
                                  </p:stCondLst>
                                  <p:childTnLst>
                                    <p:set>
                                      <p:cBhvr>
                                        <p:cTn id="19" dur="1" fill="hold">
                                          <p:stCondLst>
                                            <p:cond delay="0"/>
                                          </p:stCondLst>
                                        </p:cTn>
                                        <p:tgtEl>
                                          <p:spTgt spid="78">
                                            <p:txEl>
                                              <p:pRg st="3" end="3"/>
                                            </p:txEl>
                                          </p:spTgt>
                                        </p:tgtEl>
                                        <p:attrNameLst>
                                          <p:attrName>style.visibility</p:attrName>
                                        </p:attrNameLst>
                                      </p:cBhvr>
                                      <p:to>
                                        <p:strVal val="visible"/>
                                      </p:to>
                                    </p:set>
                                    <p:animEffect transition="in" filter="fade">
                                      <p:cBhvr>
                                        <p:cTn id="20" dur="500"/>
                                        <p:tgtEl>
                                          <p:spTgt spid="78">
                                            <p:txEl>
                                              <p:pRg st="3" end="3"/>
                                            </p:txEl>
                                          </p:spTgt>
                                        </p:tgtEl>
                                      </p:cBhvr>
                                    </p:animEffect>
                                  </p:childTnLst>
                                </p:cTn>
                              </p:par>
                              <p:par>
                                <p:cTn id="21" presetID="10" presetClass="entr" presetSubtype="0" fill="hold" nodeType="withEffect">
                                  <p:stCondLst>
                                    <p:cond delay="30600"/>
                                  </p:stCondLst>
                                  <p:childTnLst>
                                    <p:set>
                                      <p:cBhvr>
                                        <p:cTn id="22" dur="1" fill="hold">
                                          <p:stCondLst>
                                            <p:cond delay="0"/>
                                          </p:stCondLst>
                                        </p:cTn>
                                        <p:tgtEl>
                                          <p:spTgt spid="78">
                                            <p:txEl>
                                              <p:pRg st="4" end="4"/>
                                            </p:txEl>
                                          </p:spTgt>
                                        </p:tgtEl>
                                        <p:attrNameLst>
                                          <p:attrName>style.visibility</p:attrName>
                                        </p:attrNameLst>
                                      </p:cBhvr>
                                      <p:to>
                                        <p:strVal val="visible"/>
                                      </p:to>
                                    </p:set>
                                    <p:animEffect transition="in" filter="fade">
                                      <p:cBhvr>
                                        <p:cTn id="23" dur="500"/>
                                        <p:tgtEl>
                                          <p:spTgt spid="78">
                                            <p:txEl>
                                              <p:pRg st="4" end="4"/>
                                            </p:txEl>
                                          </p:spTgt>
                                        </p:tgtEl>
                                      </p:cBhvr>
                                    </p:animEffect>
                                  </p:childTnLst>
                                </p:cTn>
                              </p:par>
                              <p:par>
                                <p:cTn id="24" presetID="10" presetClass="entr" presetSubtype="0" fill="hold" nodeType="withEffect">
                                  <p:stCondLst>
                                    <p:cond delay="31400"/>
                                  </p:stCondLst>
                                  <p:childTnLst>
                                    <p:set>
                                      <p:cBhvr>
                                        <p:cTn id="25" dur="1" fill="hold">
                                          <p:stCondLst>
                                            <p:cond delay="0"/>
                                          </p:stCondLst>
                                        </p:cTn>
                                        <p:tgtEl>
                                          <p:spTgt spid="78">
                                            <p:txEl>
                                              <p:pRg st="5" end="5"/>
                                            </p:txEl>
                                          </p:spTgt>
                                        </p:tgtEl>
                                        <p:attrNameLst>
                                          <p:attrName>style.visibility</p:attrName>
                                        </p:attrNameLst>
                                      </p:cBhvr>
                                      <p:to>
                                        <p:strVal val="visible"/>
                                      </p:to>
                                    </p:set>
                                    <p:animEffect transition="in" filter="fade">
                                      <p:cBhvr>
                                        <p:cTn id="26" dur="500"/>
                                        <p:tgtEl>
                                          <p:spTgt spid="78">
                                            <p:txEl>
                                              <p:pRg st="5" end="5"/>
                                            </p:txEl>
                                          </p:spTgt>
                                        </p:tgtEl>
                                      </p:cBhvr>
                                    </p:animEffect>
                                  </p:childTnLst>
                                </p:cTn>
                              </p:par>
                              <p:par>
                                <p:cTn id="27" presetID="10" presetClass="entr" presetSubtype="0" fill="hold" nodeType="withEffect">
                                  <p:stCondLst>
                                    <p:cond delay="62600"/>
                                  </p:stCondLst>
                                  <p:childTnLst>
                                    <p:set>
                                      <p:cBhvr>
                                        <p:cTn id="28" dur="1" fill="hold">
                                          <p:stCondLst>
                                            <p:cond delay="0"/>
                                          </p:stCondLst>
                                        </p:cTn>
                                        <p:tgtEl>
                                          <p:spTgt spid="78">
                                            <p:txEl>
                                              <p:pRg st="6" end="6"/>
                                            </p:txEl>
                                          </p:spTgt>
                                        </p:tgtEl>
                                        <p:attrNameLst>
                                          <p:attrName>style.visibility</p:attrName>
                                        </p:attrNameLst>
                                      </p:cBhvr>
                                      <p:to>
                                        <p:strVal val="visible"/>
                                      </p:to>
                                    </p:set>
                                    <p:animEffect transition="in" filter="fade">
                                      <p:cBhvr>
                                        <p:cTn id="29" dur="8200"/>
                                        <p:tgtEl>
                                          <p:spTgt spid="7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3"/>
                </p:tgtEl>
              </p:cMediaNode>
            </p:audio>
          </p:childTnLst>
        </p:cTn>
      </p:par>
    </p:tnLst>
    <p:bldLst>
      <p:bldP spid="7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Correlation Pair Matrix</a:t>
            </a:r>
            <a:endParaRPr dirty="0"/>
          </a:p>
        </p:txBody>
      </p:sp>
      <p:pic>
        <p:nvPicPr>
          <p:cNvPr id="84" name="Google Shape;84;p17"/>
          <p:cNvPicPr preferRelativeResize="0"/>
          <p:nvPr/>
        </p:nvPicPr>
        <p:blipFill>
          <a:blip r:embed="rId5">
            <a:alphaModFix/>
          </a:blip>
          <a:stretch>
            <a:fillRect/>
          </a:stretch>
        </p:blipFill>
        <p:spPr>
          <a:xfrm>
            <a:off x="152400" y="1170125"/>
            <a:ext cx="4288289" cy="3820975"/>
          </a:xfrm>
          <a:prstGeom prst="rect">
            <a:avLst/>
          </a:prstGeom>
          <a:noFill/>
          <a:ln>
            <a:noFill/>
          </a:ln>
        </p:spPr>
      </p:pic>
      <p:sp>
        <p:nvSpPr>
          <p:cNvPr id="85" name="Google Shape;85;p17"/>
          <p:cNvSpPr txBox="1"/>
          <p:nvPr/>
        </p:nvSpPr>
        <p:spPr>
          <a:xfrm>
            <a:off x="4703725" y="1166375"/>
            <a:ext cx="4206600" cy="3728700"/>
          </a:xfrm>
          <a:prstGeom prst="rect">
            <a:avLst/>
          </a:prstGeom>
          <a:noFill/>
          <a:ln>
            <a:noFill/>
          </a:ln>
        </p:spPr>
        <p:txBody>
          <a:bodyPr spcFirstLastPara="1" wrap="square" lIns="91425" tIns="91425" rIns="91425" bIns="91425" anchor="t" anchorCtr="0">
            <a:noAutofit/>
          </a:bodyPr>
          <a:lstStyle/>
          <a:p>
            <a:pPr marL="0" lvl="0" indent="457200" algn="l" rtl="0">
              <a:spcBef>
                <a:spcPts val="0"/>
              </a:spcBef>
              <a:spcAft>
                <a:spcPts val="0"/>
              </a:spcAft>
              <a:buNone/>
            </a:pPr>
            <a:r>
              <a:rPr lang="en" dirty="0"/>
              <a:t>Review Data</a:t>
            </a:r>
            <a:endParaRPr dirty="0"/>
          </a:p>
          <a:p>
            <a:pPr marL="914400" lvl="0" indent="-317500" algn="l" rtl="0">
              <a:spcBef>
                <a:spcPts val="0"/>
              </a:spcBef>
              <a:spcAft>
                <a:spcPts val="0"/>
              </a:spcAft>
              <a:buSzPts val="1400"/>
              <a:buChar char="-"/>
            </a:pPr>
            <a:r>
              <a:rPr lang="en" dirty="0"/>
              <a:t>44% positive correlations</a:t>
            </a:r>
            <a:endParaRPr dirty="0"/>
          </a:p>
          <a:p>
            <a:pPr marL="914400" lvl="0" indent="-317500" algn="l" rtl="0">
              <a:spcBef>
                <a:spcPts val="0"/>
              </a:spcBef>
              <a:spcAft>
                <a:spcPts val="0"/>
              </a:spcAft>
              <a:buSzPts val="1400"/>
              <a:buChar char="-"/>
            </a:pPr>
            <a:r>
              <a:rPr lang="en" dirty="0"/>
              <a:t>0.22% neutral</a:t>
            </a:r>
            <a:endParaRPr dirty="0"/>
          </a:p>
          <a:p>
            <a:pPr marL="914400" lvl="0" indent="-317500" algn="l" rtl="0">
              <a:spcBef>
                <a:spcPts val="0"/>
              </a:spcBef>
              <a:spcAft>
                <a:spcPts val="0"/>
              </a:spcAft>
              <a:buSzPts val="1400"/>
              <a:buChar char="-"/>
            </a:pPr>
            <a:r>
              <a:rPr lang="en" dirty="0"/>
              <a:t>50% impact on “stars”</a:t>
            </a:r>
            <a:endParaRPr dirty="0"/>
          </a:p>
          <a:p>
            <a:pPr marL="0" lvl="0" indent="0" algn="l" rtl="0">
              <a:spcBef>
                <a:spcPts val="0"/>
              </a:spcBef>
              <a:spcAft>
                <a:spcPts val="0"/>
              </a:spcAft>
              <a:buNone/>
            </a:pPr>
            <a:endParaRPr dirty="0"/>
          </a:p>
          <a:p>
            <a:pPr marL="0" lvl="0" indent="457200" algn="l" rtl="0">
              <a:spcBef>
                <a:spcPts val="0"/>
              </a:spcBef>
              <a:spcAft>
                <a:spcPts val="0"/>
              </a:spcAft>
              <a:buNone/>
            </a:pPr>
            <a:r>
              <a:rPr lang="en" dirty="0"/>
              <a:t>Business Data</a:t>
            </a:r>
            <a:endParaRPr dirty="0"/>
          </a:p>
          <a:p>
            <a:pPr marL="914400" lvl="0" indent="-317500" algn="l" rtl="0">
              <a:spcBef>
                <a:spcPts val="0"/>
              </a:spcBef>
              <a:spcAft>
                <a:spcPts val="0"/>
              </a:spcAft>
              <a:buSzPts val="1400"/>
              <a:buChar char="-"/>
            </a:pPr>
            <a:r>
              <a:rPr lang="en" dirty="0"/>
              <a:t>43% positive correlations</a:t>
            </a:r>
            <a:endParaRPr dirty="0"/>
          </a:p>
          <a:p>
            <a:pPr marL="914400" lvl="0" indent="-317500" algn="l" rtl="0">
              <a:spcBef>
                <a:spcPts val="0"/>
              </a:spcBef>
              <a:spcAft>
                <a:spcPts val="0"/>
              </a:spcAft>
              <a:buSzPts val="1400"/>
              <a:buChar char="-"/>
            </a:pPr>
            <a:r>
              <a:rPr lang="en" dirty="0"/>
              <a:t>57% impact on “stars”</a:t>
            </a:r>
            <a:endParaRPr dirty="0"/>
          </a:p>
          <a:p>
            <a:pPr marL="0" lvl="0" indent="0" algn="l" rtl="0">
              <a:spcBef>
                <a:spcPts val="0"/>
              </a:spcBef>
              <a:spcAft>
                <a:spcPts val="0"/>
              </a:spcAft>
              <a:buNone/>
            </a:pPr>
            <a:endParaRPr dirty="0"/>
          </a:p>
          <a:p>
            <a:pPr marL="0" lvl="0" indent="457200" algn="l" rtl="0">
              <a:spcBef>
                <a:spcPts val="0"/>
              </a:spcBef>
              <a:spcAft>
                <a:spcPts val="0"/>
              </a:spcAft>
              <a:buNone/>
            </a:pPr>
            <a:r>
              <a:rPr lang="en" dirty="0"/>
              <a:t>Users Data</a:t>
            </a:r>
            <a:endParaRPr dirty="0"/>
          </a:p>
          <a:p>
            <a:pPr marL="914400" lvl="0" indent="-317500" algn="l" rtl="0">
              <a:spcBef>
                <a:spcPts val="0"/>
              </a:spcBef>
              <a:spcAft>
                <a:spcPts val="0"/>
              </a:spcAft>
              <a:buSzPts val="1400"/>
              <a:buChar char="-"/>
            </a:pPr>
            <a:r>
              <a:rPr lang="en" dirty="0"/>
              <a:t>36% positive correlations</a:t>
            </a:r>
            <a:endParaRPr dirty="0"/>
          </a:p>
          <a:p>
            <a:pPr marL="914400" lvl="0" indent="-317500" algn="l" rtl="0">
              <a:spcBef>
                <a:spcPts val="0"/>
              </a:spcBef>
              <a:spcAft>
                <a:spcPts val="0"/>
              </a:spcAft>
              <a:buSzPts val="1400"/>
              <a:buChar char="-"/>
            </a:pPr>
            <a:r>
              <a:rPr lang="en" dirty="0"/>
              <a:t>64% impact on “stars” </a:t>
            </a:r>
            <a:endParaRPr dirty="0"/>
          </a:p>
        </p:txBody>
      </p:sp>
      <p:pic>
        <p:nvPicPr>
          <p:cNvPr id="5" name="Audio 4">
            <a:hlinkClick r:id="" action="ppaction://media"/>
            <a:extLst>
              <a:ext uri="{FF2B5EF4-FFF2-40B4-BE49-F238E27FC236}">
                <a16:creationId xmlns:a16="http://schemas.microsoft.com/office/drawing/2014/main" id="{583C9E29-6CA9-4FE6-9089-8A6F0274147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flipV="1">
            <a:off x="9009715" y="20271"/>
            <a:ext cx="74649" cy="7464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26237">
        <p:fade/>
      </p:transition>
    </mc:Choice>
    <mc:Fallback xmlns="">
      <p:transition spd="med" advTm="262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5"/>
                                        </p:tgtEl>
                                      </p:cBhvr>
                                    </p:cmd>
                                  </p:childTnLst>
                                </p:cTn>
                              </p:par>
                              <p:par>
                                <p:cTn id="7" presetID="1" presetClass="entr" presetSubtype="0" fill="hold" grpId="0" nodeType="withEffect">
                                  <p:stCondLst>
                                    <p:cond delay="0"/>
                                  </p:stCondLst>
                                  <p:childTnLst>
                                    <p:set>
                                      <p:cBhvr>
                                        <p:cTn id="8" dur="1" fill="hold">
                                          <p:stCondLst>
                                            <p:cond delay="0"/>
                                          </p:stCondLst>
                                        </p:cTn>
                                        <p:tgtEl>
                                          <p:spTgt spid="83"/>
                                        </p:tgtEl>
                                        <p:attrNameLst>
                                          <p:attrName>style.visibility</p:attrName>
                                        </p:attrNameLst>
                                      </p:cBhvr>
                                      <p:to>
                                        <p:strVal val="visible"/>
                                      </p:to>
                                    </p:set>
                                  </p:childTnLst>
                                </p:cTn>
                              </p:par>
                              <p:par>
                                <p:cTn id="9" presetID="37" presetClass="entr" presetSubtype="0" fill="hold" nodeType="withEffect">
                                  <p:stCondLst>
                                    <p:cond delay="2800"/>
                                  </p:stCondLst>
                                  <p:childTnLst>
                                    <p:set>
                                      <p:cBhvr>
                                        <p:cTn id="10" dur="1" fill="hold">
                                          <p:stCondLst>
                                            <p:cond delay="0"/>
                                          </p:stCondLst>
                                        </p:cTn>
                                        <p:tgtEl>
                                          <p:spTgt spid="84"/>
                                        </p:tgtEl>
                                        <p:attrNameLst>
                                          <p:attrName>style.visibility</p:attrName>
                                        </p:attrNameLst>
                                      </p:cBhvr>
                                      <p:to>
                                        <p:strVal val="visible"/>
                                      </p:to>
                                    </p:set>
                                    <p:animEffect transition="in" filter="fade">
                                      <p:cBhvr>
                                        <p:cTn id="11" dur="1000"/>
                                        <p:tgtEl>
                                          <p:spTgt spid="84"/>
                                        </p:tgtEl>
                                      </p:cBhvr>
                                    </p:animEffect>
                                    <p:anim calcmode="lin" valueType="num">
                                      <p:cBhvr>
                                        <p:cTn id="12" dur="1000" fill="hold"/>
                                        <p:tgtEl>
                                          <p:spTgt spid="84"/>
                                        </p:tgtEl>
                                        <p:attrNameLst>
                                          <p:attrName>ppt_x</p:attrName>
                                        </p:attrNameLst>
                                      </p:cBhvr>
                                      <p:tavLst>
                                        <p:tav tm="0">
                                          <p:val>
                                            <p:strVal val="#ppt_x"/>
                                          </p:val>
                                        </p:tav>
                                        <p:tav tm="100000">
                                          <p:val>
                                            <p:strVal val="#ppt_x"/>
                                          </p:val>
                                        </p:tav>
                                      </p:tavLst>
                                    </p:anim>
                                    <p:anim calcmode="lin" valueType="num">
                                      <p:cBhvr>
                                        <p:cTn id="13" dur="900" decel="100000" fill="hold"/>
                                        <p:tgtEl>
                                          <p:spTgt spid="84"/>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84"/>
                                        </p:tgtEl>
                                        <p:attrNameLst>
                                          <p:attrName>ppt_y</p:attrName>
                                        </p:attrNameLst>
                                      </p:cBhvr>
                                      <p:tavLst>
                                        <p:tav tm="0">
                                          <p:val>
                                            <p:strVal val="#ppt_y-.03"/>
                                          </p:val>
                                        </p:tav>
                                        <p:tav tm="100000">
                                          <p:val>
                                            <p:strVal val="#ppt_y"/>
                                          </p:val>
                                        </p:tav>
                                      </p:tavLst>
                                    </p:anim>
                                  </p:childTnLst>
                                </p:cTn>
                              </p:par>
                              <p:par>
                                <p:cTn id="15" presetID="50" presetClass="entr" presetSubtype="0" decel="100000" fill="hold" nodeType="withEffect">
                                  <p:stCondLst>
                                    <p:cond delay="14500"/>
                                  </p:stCondLst>
                                  <p:childTnLst>
                                    <p:set>
                                      <p:cBhvr>
                                        <p:cTn id="16" dur="1" fill="hold">
                                          <p:stCondLst>
                                            <p:cond delay="0"/>
                                          </p:stCondLst>
                                        </p:cTn>
                                        <p:tgtEl>
                                          <p:spTgt spid="85">
                                            <p:txEl>
                                              <p:pRg st="0" end="0"/>
                                            </p:txEl>
                                          </p:spTgt>
                                        </p:tgtEl>
                                        <p:attrNameLst>
                                          <p:attrName>style.visibility</p:attrName>
                                        </p:attrNameLst>
                                      </p:cBhvr>
                                      <p:to>
                                        <p:strVal val="visible"/>
                                      </p:to>
                                    </p:set>
                                    <p:anim calcmode="lin" valueType="num">
                                      <p:cBhvr>
                                        <p:cTn id="17" dur="1000" fill="hold"/>
                                        <p:tgtEl>
                                          <p:spTgt spid="85">
                                            <p:txEl>
                                              <p:pRg st="0" end="0"/>
                                            </p:txEl>
                                          </p:spTgt>
                                        </p:tgtEl>
                                        <p:attrNameLst>
                                          <p:attrName>ppt_w</p:attrName>
                                        </p:attrNameLst>
                                      </p:cBhvr>
                                      <p:tavLst>
                                        <p:tav tm="0">
                                          <p:val>
                                            <p:strVal val="#ppt_w+.3"/>
                                          </p:val>
                                        </p:tav>
                                        <p:tav tm="100000">
                                          <p:val>
                                            <p:strVal val="#ppt_w"/>
                                          </p:val>
                                        </p:tav>
                                      </p:tavLst>
                                    </p:anim>
                                    <p:anim calcmode="lin" valueType="num">
                                      <p:cBhvr>
                                        <p:cTn id="18" dur="1000" fill="hold"/>
                                        <p:tgtEl>
                                          <p:spTgt spid="85">
                                            <p:txEl>
                                              <p:pRg st="0" end="0"/>
                                            </p:txEl>
                                          </p:spTgt>
                                        </p:tgtEl>
                                        <p:attrNameLst>
                                          <p:attrName>ppt_h</p:attrName>
                                        </p:attrNameLst>
                                      </p:cBhvr>
                                      <p:tavLst>
                                        <p:tav tm="0">
                                          <p:val>
                                            <p:strVal val="#ppt_h"/>
                                          </p:val>
                                        </p:tav>
                                        <p:tav tm="100000">
                                          <p:val>
                                            <p:strVal val="#ppt_h"/>
                                          </p:val>
                                        </p:tav>
                                      </p:tavLst>
                                    </p:anim>
                                    <p:animEffect transition="in" filter="fade">
                                      <p:cBhvr>
                                        <p:cTn id="19" dur="1000"/>
                                        <p:tgtEl>
                                          <p:spTgt spid="85">
                                            <p:txEl>
                                              <p:pRg st="0" end="0"/>
                                            </p:txEl>
                                          </p:spTgt>
                                        </p:tgtEl>
                                      </p:cBhvr>
                                    </p:animEffect>
                                  </p:childTnLst>
                                </p:cTn>
                              </p:par>
                              <p:par>
                                <p:cTn id="20" presetID="50" presetClass="entr" presetSubtype="0" decel="100000" fill="hold" nodeType="withEffect">
                                  <p:stCondLst>
                                    <p:cond delay="15800"/>
                                  </p:stCondLst>
                                  <p:childTnLst>
                                    <p:set>
                                      <p:cBhvr>
                                        <p:cTn id="21" dur="1" fill="hold">
                                          <p:stCondLst>
                                            <p:cond delay="0"/>
                                          </p:stCondLst>
                                        </p:cTn>
                                        <p:tgtEl>
                                          <p:spTgt spid="85">
                                            <p:txEl>
                                              <p:pRg st="1" end="1"/>
                                            </p:txEl>
                                          </p:spTgt>
                                        </p:tgtEl>
                                        <p:attrNameLst>
                                          <p:attrName>style.visibility</p:attrName>
                                        </p:attrNameLst>
                                      </p:cBhvr>
                                      <p:to>
                                        <p:strVal val="visible"/>
                                      </p:to>
                                    </p:set>
                                    <p:anim calcmode="lin" valueType="num">
                                      <p:cBhvr>
                                        <p:cTn id="22" dur="1000" fill="hold"/>
                                        <p:tgtEl>
                                          <p:spTgt spid="85">
                                            <p:txEl>
                                              <p:pRg st="1" end="1"/>
                                            </p:txEl>
                                          </p:spTgt>
                                        </p:tgtEl>
                                        <p:attrNameLst>
                                          <p:attrName>ppt_w</p:attrName>
                                        </p:attrNameLst>
                                      </p:cBhvr>
                                      <p:tavLst>
                                        <p:tav tm="0">
                                          <p:val>
                                            <p:strVal val="#ppt_w+.3"/>
                                          </p:val>
                                        </p:tav>
                                        <p:tav tm="100000">
                                          <p:val>
                                            <p:strVal val="#ppt_w"/>
                                          </p:val>
                                        </p:tav>
                                      </p:tavLst>
                                    </p:anim>
                                    <p:anim calcmode="lin" valueType="num">
                                      <p:cBhvr>
                                        <p:cTn id="23" dur="1000" fill="hold"/>
                                        <p:tgtEl>
                                          <p:spTgt spid="85">
                                            <p:txEl>
                                              <p:pRg st="1" end="1"/>
                                            </p:txEl>
                                          </p:spTgt>
                                        </p:tgtEl>
                                        <p:attrNameLst>
                                          <p:attrName>ppt_h</p:attrName>
                                        </p:attrNameLst>
                                      </p:cBhvr>
                                      <p:tavLst>
                                        <p:tav tm="0">
                                          <p:val>
                                            <p:strVal val="#ppt_h"/>
                                          </p:val>
                                        </p:tav>
                                        <p:tav tm="100000">
                                          <p:val>
                                            <p:strVal val="#ppt_h"/>
                                          </p:val>
                                        </p:tav>
                                      </p:tavLst>
                                    </p:anim>
                                    <p:animEffect transition="in" filter="fade">
                                      <p:cBhvr>
                                        <p:cTn id="24" dur="1000"/>
                                        <p:tgtEl>
                                          <p:spTgt spid="85">
                                            <p:txEl>
                                              <p:pRg st="1" end="1"/>
                                            </p:txEl>
                                          </p:spTgt>
                                        </p:tgtEl>
                                      </p:cBhvr>
                                    </p:animEffect>
                                  </p:childTnLst>
                                </p:cTn>
                              </p:par>
                              <p:par>
                                <p:cTn id="25" presetID="50" presetClass="entr" presetSubtype="0" decel="100000" fill="hold" nodeType="withEffect">
                                  <p:stCondLst>
                                    <p:cond delay="15900"/>
                                  </p:stCondLst>
                                  <p:childTnLst>
                                    <p:set>
                                      <p:cBhvr>
                                        <p:cTn id="26" dur="1" fill="hold">
                                          <p:stCondLst>
                                            <p:cond delay="0"/>
                                          </p:stCondLst>
                                        </p:cTn>
                                        <p:tgtEl>
                                          <p:spTgt spid="85">
                                            <p:txEl>
                                              <p:pRg st="2" end="2"/>
                                            </p:txEl>
                                          </p:spTgt>
                                        </p:tgtEl>
                                        <p:attrNameLst>
                                          <p:attrName>style.visibility</p:attrName>
                                        </p:attrNameLst>
                                      </p:cBhvr>
                                      <p:to>
                                        <p:strVal val="visible"/>
                                      </p:to>
                                    </p:set>
                                    <p:anim calcmode="lin" valueType="num">
                                      <p:cBhvr>
                                        <p:cTn id="27" dur="1000" fill="hold"/>
                                        <p:tgtEl>
                                          <p:spTgt spid="85">
                                            <p:txEl>
                                              <p:pRg st="2" end="2"/>
                                            </p:txEl>
                                          </p:spTgt>
                                        </p:tgtEl>
                                        <p:attrNameLst>
                                          <p:attrName>ppt_w</p:attrName>
                                        </p:attrNameLst>
                                      </p:cBhvr>
                                      <p:tavLst>
                                        <p:tav tm="0">
                                          <p:val>
                                            <p:strVal val="#ppt_w+.3"/>
                                          </p:val>
                                        </p:tav>
                                        <p:tav tm="100000">
                                          <p:val>
                                            <p:strVal val="#ppt_w"/>
                                          </p:val>
                                        </p:tav>
                                      </p:tavLst>
                                    </p:anim>
                                    <p:anim calcmode="lin" valueType="num">
                                      <p:cBhvr>
                                        <p:cTn id="28" dur="1000" fill="hold"/>
                                        <p:tgtEl>
                                          <p:spTgt spid="85">
                                            <p:txEl>
                                              <p:pRg st="2" end="2"/>
                                            </p:txEl>
                                          </p:spTgt>
                                        </p:tgtEl>
                                        <p:attrNameLst>
                                          <p:attrName>ppt_h</p:attrName>
                                        </p:attrNameLst>
                                      </p:cBhvr>
                                      <p:tavLst>
                                        <p:tav tm="0">
                                          <p:val>
                                            <p:strVal val="#ppt_h"/>
                                          </p:val>
                                        </p:tav>
                                        <p:tav tm="100000">
                                          <p:val>
                                            <p:strVal val="#ppt_h"/>
                                          </p:val>
                                        </p:tav>
                                      </p:tavLst>
                                    </p:anim>
                                    <p:animEffect transition="in" filter="fade">
                                      <p:cBhvr>
                                        <p:cTn id="29" dur="1000"/>
                                        <p:tgtEl>
                                          <p:spTgt spid="85">
                                            <p:txEl>
                                              <p:pRg st="2" end="2"/>
                                            </p:txEl>
                                          </p:spTgt>
                                        </p:tgtEl>
                                      </p:cBhvr>
                                    </p:animEffect>
                                  </p:childTnLst>
                                </p:cTn>
                              </p:par>
                              <p:par>
                                <p:cTn id="30" presetID="50" presetClass="entr" presetSubtype="0" decel="100000" fill="hold" nodeType="withEffect">
                                  <p:stCondLst>
                                    <p:cond delay="21900"/>
                                  </p:stCondLst>
                                  <p:childTnLst>
                                    <p:set>
                                      <p:cBhvr>
                                        <p:cTn id="31" dur="1" fill="hold">
                                          <p:stCondLst>
                                            <p:cond delay="0"/>
                                          </p:stCondLst>
                                        </p:cTn>
                                        <p:tgtEl>
                                          <p:spTgt spid="85">
                                            <p:txEl>
                                              <p:pRg st="3" end="3"/>
                                            </p:txEl>
                                          </p:spTgt>
                                        </p:tgtEl>
                                        <p:attrNameLst>
                                          <p:attrName>style.visibility</p:attrName>
                                        </p:attrNameLst>
                                      </p:cBhvr>
                                      <p:to>
                                        <p:strVal val="visible"/>
                                      </p:to>
                                    </p:set>
                                    <p:anim calcmode="lin" valueType="num">
                                      <p:cBhvr>
                                        <p:cTn id="32" dur="1000" fill="hold"/>
                                        <p:tgtEl>
                                          <p:spTgt spid="85">
                                            <p:txEl>
                                              <p:pRg st="3" end="3"/>
                                            </p:txEl>
                                          </p:spTgt>
                                        </p:tgtEl>
                                        <p:attrNameLst>
                                          <p:attrName>ppt_w</p:attrName>
                                        </p:attrNameLst>
                                      </p:cBhvr>
                                      <p:tavLst>
                                        <p:tav tm="0">
                                          <p:val>
                                            <p:strVal val="#ppt_w+.3"/>
                                          </p:val>
                                        </p:tav>
                                        <p:tav tm="100000">
                                          <p:val>
                                            <p:strVal val="#ppt_w"/>
                                          </p:val>
                                        </p:tav>
                                      </p:tavLst>
                                    </p:anim>
                                    <p:anim calcmode="lin" valueType="num">
                                      <p:cBhvr>
                                        <p:cTn id="33" dur="1000" fill="hold"/>
                                        <p:tgtEl>
                                          <p:spTgt spid="85">
                                            <p:txEl>
                                              <p:pRg st="3" end="3"/>
                                            </p:txEl>
                                          </p:spTgt>
                                        </p:tgtEl>
                                        <p:attrNameLst>
                                          <p:attrName>ppt_h</p:attrName>
                                        </p:attrNameLst>
                                      </p:cBhvr>
                                      <p:tavLst>
                                        <p:tav tm="0">
                                          <p:val>
                                            <p:strVal val="#ppt_h"/>
                                          </p:val>
                                        </p:tav>
                                        <p:tav tm="100000">
                                          <p:val>
                                            <p:strVal val="#ppt_h"/>
                                          </p:val>
                                        </p:tav>
                                      </p:tavLst>
                                    </p:anim>
                                    <p:animEffect transition="in" filter="fade">
                                      <p:cBhvr>
                                        <p:cTn id="34" dur="1000"/>
                                        <p:tgtEl>
                                          <p:spTgt spid="85">
                                            <p:txEl>
                                              <p:pRg st="3" end="3"/>
                                            </p:txEl>
                                          </p:spTgt>
                                        </p:tgtEl>
                                      </p:cBhvr>
                                    </p:animEffect>
                                  </p:childTnLst>
                                </p:cTn>
                              </p:par>
                              <p:par>
                                <p:cTn id="35" presetID="50" presetClass="entr" presetSubtype="0" decel="100000" fill="hold" nodeType="withEffect">
                                  <p:stCondLst>
                                    <p:cond delay="14600"/>
                                  </p:stCondLst>
                                  <p:childTnLst>
                                    <p:set>
                                      <p:cBhvr>
                                        <p:cTn id="36" dur="1" fill="hold">
                                          <p:stCondLst>
                                            <p:cond delay="0"/>
                                          </p:stCondLst>
                                        </p:cTn>
                                        <p:tgtEl>
                                          <p:spTgt spid="85">
                                            <p:txEl>
                                              <p:pRg st="5" end="5"/>
                                            </p:txEl>
                                          </p:spTgt>
                                        </p:tgtEl>
                                        <p:attrNameLst>
                                          <p:attrName>style.visibility</p:attrName>
                                        </p:attrNameLst>
                                      </p:cBhvr>
                                      <p:to>
                                        <p:strVal val="visible"/>
                                      </p:to>
                                    </p:set>
                                    <p:anim calcmode="lin" valueType="num">
                                      <p:cBhvr>
                                        <p:cTn id="37" dur="1000" fill="hold"/>
                                        <p:tgtEl>
                                          <p:spTgt spid="85">
                                            <p:txEl>
                                              <p:pRg st="5" end="5"/>
                                            </p:txEl>
                                          </p:spTgt>
                                        </p:tgtEl>
                                        <p:attrNameLst>
                                          <p:attrName>ppt_w</p:attrName>
                                        </p:attrNameLst>
                                      </p:cBhvr>
                                      <p:tavLst>
                                        <p:tav tm="0">
                                          <p:val>
                                            <p:strVal val="#ppt_w+.3"/>
                                          </p:val>
                                        </p:tav>
                                        <p:tav tm="100000">
                                          <p:val>
                                            <p:strVal val="#ppt_w"/>
                                          </p:val>
                                        </p:tav>
                                      </p:tavLst>
                                    </p:anim>
                                    <p:anim calcmode="lin" valueType="num">
                                      <p:cBhvr>
                                        <p:cTn id="38" dur="1000" fill="hold"/>
                                        <p:tgtEl>
                                          <p:spTgt spid="85">
                                            <p:txEl>
                                              <p:pRg st="5" end="5"/>
                                            </p:txEl>
                                          </p:spTgt>
                                        </p:tgtEl>
                                        <p:attrNameLst>
                                          <p:attrName>ppt_h</p:attrName>
                                        </p:attrNameLst>
                                      </p:cBhvr>
                                      <p:tavLst>
                                        <p:tav tm="0">
                                          <p:val>
                                            <p:strVal val="#ppt_h"/>
                                          </p:val>
                                        </p:tav>
                                        <p:tav tm="100000">
                                          <p:val>
                                            <p:strVal val="#ppt_h"/>
                                          </p:val>
                                        </p:tav>
                                      </p:tavLst>
                                    </p:anim>
                                    <p:animEffect transition="in" filter="fade">
                                      <p:cBhvr>
                                        <p:cTn id="39" dur="1000"/>
                                        <p:tgtEl>
                                          <p:spTgt spid="85">
                                            <p:txEl>
                                              <p:pRg st="5" end="5"/>
                                            </p:txEl>
                                          </p:spTgt>
                                        </p:tgtEl>
                                      </p:cBhvr>
                                    </p:animEffect>
                                  </p:childTnLst>
                                </p:cTn>
                              </p:par>
                              <p:par>
                                <p:cTn id="40" presetID="50" presetClass="entr" presetSubtype="0" decel="100000" fill="hold" nodeType="withEffect">
                                  <p:stCondLst>
                                    <p:cond delay="15800"/>
                                  </p:stCondLst>
                                  <p:childTnLst>
                                    <p:set>
                                      <p:cBhvr>
                                        <p:cTn id="41" dur="1" fill="hold">
                                          <p:stCondLst>
                                            <p:cond delay="0"/>
                                          </p:stCondLst>
                                        </p:cTn>
                                        <p:tgtEl>
                                          <p:spTgt spid="85">
                                            <p:txEl>
                                              <p:pRg st="6" end="6"/>
                                            </p:txEl>
                                          </p:spTgt>
                                        </p:tgtEl>
                                        <p:attrNameLst>
                                          <p:attrName>style.visibility</p:attrName>
                                        </p:attrNameLst>
                                      </p:cBhvr>
                                      <p:to>
                                        <p:strVal val="visible"/>
                                      </p:to>
                                    </p:set>
                                    <p:anim calcmode="lin" valueType="num">
                                      <p:cBhvr>
                                        <p:cTn id="42" dur="1000" fill="hold"/>
                                        <p:tgtEl>
                                          <p:spTgt spid="85">
                                            <p:txEl>
                                              <p:pRg st="6" end="6"/>
                                            </p:txEl>
                                          </p:spTgt>
                                        </p:tgtEl>
                                        <p:attrNameLst>
                                          <p:attrName>ppt_w</p:attrName>
                                        </p:attrNameLst>
                                      </p:cBhvr>
                                      <p:tavLst>
                                        <p:tav tm="0">
                                          <p:val>
                                            <p:strVal val="#ppt_w+.3"/>
                                          </p:val>
                                        </p:tav>
                                        <p:tav tm="100000">
                                          <p:val>
                                            <p:strVal val="#ppt_w"/>
                                          </p:val>
                                        </p:tav>
                                      </p:tavLst>
                                    </p:anim>
                                    <p:anim calcmode="lin" valueType="num">
                                      <p:cBhvr>
                                        <p:cTn id="43" dur="1000" fill="hold"/>
                                        <p:tgtEl>
                                          <p:spTgt spid="85">
                                            <p:txEl>
                                              <p:pRg st="6" end="6"/>
                                            </p:txEl>
                                          </p:spTgt>
                                        </p:tgtEl>
                                        <p:attrNameLst>
                                          <p:attrName>ppt_h</p:attrName>
                                        </p:attrNameLst>
                                      </p:cBhvr>
                                      <p:tavLst>
                                        <p:tav tm="0">
                                          <p:val>
                                            <p:strVal val="#ppt_h"/>
                                          </p:val>
                                        </p:tav>
                                        <p:tav tm="100000">
                                          <p:val>
                                            <p:strVal val="#ppt_h"/>
                                          </p:val>
                                        </p:tav>
                                      </p:tavLst>
                                    </p:anim>
                                    <p:animEffect transition="in" filter="fade">
                                      <p:cBhvr>
                                        <p:cTn id="44" dur="1000"/>
                                        <p:tgtEl>
                                          <p:spTgt spid="85">
                                            <p:txEl>
                                              <p:pRg st="6" end="6"/>
                                            </p:txEl>
                                          </p:spTgt>
                                        </p:tgtEl>
                                      </p:cBhvr>
                                    </p:animEffect>
                                  </p:childTnLst>
                                </p:cTn>
                              </p:par>
                              <p:par>
                                <p:cTn id="45" presetID="50" presetClass="entr" presetSubtype="0" decel="100000" fill="hold" nodeType="withEffect">
                                  <p:stCondLst>
                                    <p:cond delay="22100"/>
                                  </p:stCondLst>
                                  <p:childTnLst>
                                    <p:set>
                                      <p:cBhvr>
                                        <p:cTn id="46" dur="1" fill="hold">
                                          <p:stCondLst>
                                            <p:cond delay="0"/>
                                          </p:stCondLst>
                                        </p:cTn>
                                        <p:tgtEl>
                                          <p:spTgt spid="85">
                                            <p:txEl>
                                              <p:pRg st="7" end="7"/>
                                            </p:txEl>
                                          </p:spTgt>
                                        </p:tgtEl>
                                        <p:attrNameLst>
                                          <p:attrName>style.visibility</p:attrName>
                                        </p:attrNameLst>
                                      </p:cBhvr>
                                      <p:to>
                                        <p:strVal val="visible"/>
                                      </p:to>
                                    </p:set>
                                    <p:anim calcmode="lin" valueType="num">
                                      <p:cBhvr>
                                        <p:cTn id="47" dur="1000" fill="hold"/>
                                        <p:tgtEl>
                                          <p:spTgt spid="85">
                                            <p:txEl>
                                              <p:pRg st="7" end="7"/>
                                            </p:txEl>
                                          </p:spTgt>
                                        </p:tgtEl>
                                        <p:attrNameLst>
                                          <p:attrName>ppt_w</p:attrName>
                                        </p:attrNameLst>
                                      </p:cBhvr>
                                      <p:tavLst>
                                        <p:tav tm="0">
                                          <p:val>
                                            <p:strVal val="#ppt_w+.3"/>
                                          </p:val>
                                        </p:tav>
                                        <p:tav tm="100000">
                                          <p:val>
                                            <p:strVal val="#ppt_w"/>
                                          </p:val>
                                        </p:tav>
                                      </p:tavLst>
                                    </p:anim>
                                    <p:anim calcmode="lin" valueType="num">
                                      <p:cBhvr>
                                        <p:cTn id="48" dur="1000" fill="hold"/>
                                        <p:tgtEl>
                                          <p:spTgt spid="85">
                                            <p:txEl>
                                              <p:pRg st="7" end="7"/>
                                            </p:txEl>
                                          </p:spTgt>
                                        </p:tgtEl>
                                        <p:attrNameLst>
                                          <p:attrName>ppt_h</p:attrName>
                                        </p:attrNameLst>
                                      </p:cBhvr>
                                      <p:tavLst>
                                        <p:tav tm="0">
                                          <p:val>
                                            <p:strVal val="#ppt_h"/>
                                          </p:val>
                                        </p:tav>
                                        <p:tav tm="100000">
                                          <p:val>
                                            <p:strVal val="#ppt_h"/>
                                          </p:val>
                                        </p:tav>
                                      </p:tavLst>
                                    </p:anim>
                                    <p:animEffect transition="in" filter="fade">
                                      <p:cBhvr>
                                        <p:cTn id="49" dur="1000"/>
                                        <p:tgtEl>
                                          <p:spTgt spid="85">
                                            <p:txEl>
                                              <p:pRg st="7" end="7"/>
                                            </p:txEl>
                                          </p:spTgt>
                                        </p:tgtEl>
                                      </p:cBhvr>
                                    </p:animEffect>
                                  </p:childTnLst>
                                </p:cTn>
                              </p:par>
                              <p:par>
                                <p:cTn id="50" presetID="50" presetClass="entr" presetSubtype="0" decel="100000" fill="hold" nodeType="withEffect">
                                  <p:stCondLst>
                                    <p:cond delay="14700"/>
                                  </p:stCondLst>
                                  <p:childTnLst>
                                    <p:set>
                                      <p:cBhvr>
                                        <p:cTn id="51" dur="1" fill="hold">
                                          <p:stCondLst>
                                            <p:cond delay="0"/>
                                          </p:stCondLst>
                                        </p:cTn>
                                        <p:tgtEl>
                                          <p:spTgt spid="85">
                                            <p:txEl>
                                              <p:pRg st="9" end="9"/>
                                            </p:txEl>
                                          </p:spTgt>
                                        </p:tgtEl>
                                        <p:attrNameLst>
                                          <p:attrName>style.visibility</p:attrName>
                                        </p:attrNameLst>
                                      </p:cBhvr>
                                      <p:to>
                                        <p:strVal val="visible"/>
                                      </p:to>
                                    </p:set>
                                    <p:anim calcmode="lin" valueType="num">
                                      <p:cBhvr>
                                        <p:cTn id="52" dur="1000" fill="hold"/>
                                        <p:tgtEl>
                                          <p:spTgt spid="85">
                                            <p:txEl>
                                              <p:pRg st="9" end="9"/>
                                            </p:txEl>
                                          </p:spTgt>
                                        </p:tgtEl>
                                        <p:attrNameLst>
                                          <p:attrName>ppt_w</p:attrName>
                                        </p:attrNameLst>
                                      </p:cBhvr>
                                      <p:tavLst>
                                        <p:tav tm="0">
                                          <p:val>
                                            <p:strVal val="#ppt_w+.3"/>
                                          </p:val>
                                        </p:tav>
                                        <p:tav tm="100000">
                                          <p:val>
                                            <p:strVal val="#ppt_w"/>
                                          </p:val>
                                        </p:tav>
                                      </p:tavLst>
                                    </p:anim>
                                    <p:anim calcmode="lin" valueType="num">
                                      <p:cBhvr>
                                        <p:cTn id="53" dur="1000" fill="hold"/>
                                        <p:tgtEl>
                                          <p:spTgt spid="85">
                                            <p:txEl>
                                              <p:pRg st="9" end="9"/>
                                            </p:txEl>
                                          </p:spTgt>
                                        </p:tgtEl>
                                        <p:attrNameLst>
                                          <p:attrName>ppt_h</p:attrName>
                                        </p:attrNameLst>
                                      </p:cBhvr>
                                      <p:tavLst>
                                        <p:tav tm="0">
                                          <p:val>
                                            <p:strVal val="#ppt_h"/>
                                          </p:val>
                                        </p:tav>
                                        <p:tav tm="100000">
                                          <p:val>
                                            <p:strVal val="#ppt_h"/>
                                          </p:val>
                                        </p:tav>
                                      </p:tavLst>
                                    </p:anim>
                                    <p:animEffect transition="in" filter="fade">
                                      <p:cBhvr>
                                        <p:cTn id="54" dur="1000"/>
                                        <p:tgtEl>
                                          <p:spTgt spid="85">
                                            <p:txEl>
                                              <p:pRg st="9" end="9"/>
                                            </p:txEl>
                                          </p:spTgt>
                                        </p:tgtEl>
                                      </p:cBhvr>
                                    </p:animEffect>
                                  </p:childTnLst>
                                </p:cTn>
                              </p:par>
                              <p:par>
                                <p:cTn id="55" presetID="50" presetClass="entr" presetSubtype="0" decel="100000" fill="hold" nodeType="withEffect">
                                  <p:stCondLst>
                                    <p:cond delay="16100"/>
                                  </p:stCondLst>
                                  <p:childTnLst>
                                    <p:set>
                                      <p:cBhvr>
                                        <p:cTn id="56" dur="1" fill="hold">
                                          <p:stCondLst>
                                            <p:cond delay="0"/>
                                          </p:stCondLst>
                                        </p:cTn>
                                        <p:tgtEl>
                                          <p:spTgt spid="85">
                                            <p:txEl>
                                              <p:pRg st="10" end="10"/>
                                            </p:txEl>
                                          </p:spTgt>
                                        </p:tgtEl>
                                        <p:attrNameLst>
                                          <p:attrName>style.visibility</p:attrName>
                                        </p:attrNameLst>
                                      </p:cBhvr>
                                      <p:to>
                                        <p:strVal val="visible"/>
                                      </p:to>
                                    </p:set>
                                    <p:anim calcmode="lin" valueType="num">
                                      <p:cBhvr>
                                        <p:cTn id="57" dur="1000" fill="hold"/>
                                        <p:tgtEl>
                                          <p:spTgt spid="85">
                                            <p:txEl>
                                              <p:pRg st="10" end="10"/>
                                            </p:txEl>
                                          </p:spTgt>
                                        </p:tgtEl>
                                        <p:attrNameLst>
                                          <p:attrName>ppt_w</p:attrName>
                                        </p:attrNameLst>
                                      </p:cBhvr>
                                      <p:tavLst>
                                        <p:tav tm="0">
                                          <p:val>
                                            <p:strVal val="#ppt_w+.3"/>
                                          </p:val>
                                        </p:tav>
                                        <p:tav tm="100000">
                                          <p:val>
                                            <p:strVal val="#ppt_w"/>
                                          </p:val>
                                        </p:tav>
                                      </p:tavLst>
                                    </p:anim>
                                    <p:anim calcmode="lin" valueType="num">
                                      <p:cBhvr>
                                        <p:cTn id="58" dur="1000" fill="hold"/>
                                        <p:tgtEl>
                                          <p:spTgt spid="85">
                                            <p:txEl>
                                              <p:pRg st="10" end="10"/>
                                            </p:txEl>
                                          </p:spTgt>
                                        </p:tgtEl>
                                        <p:attrNameLst>
                                          <p:attrName>ppt_h</p:attrName>
                                        </p:attrNameLst>
                                      </p:cBhvr>
                                      <p:tavLst>
                                        <p:tav tm="0">
                                          <p:val>
                                            <p:strVal val="#ppt_h"/>
                                          </p:val>
                                        </p:tav>
                                        <p:tav tm="100000">
                                          <p:val>
                                            <p:strVal val="#ppt_h"/>
                                          </p:val>
                                        </p:tav>
                                      </p:tavLst>
                                    </p:anim>
                                    <p:animEffect transition="in" filter="fade">
                                      <p:cBhvr>
                                        <p:cTn id="59" dur="1000"/>
                                        <p:tgtEl>
                                          <p:spTgt spid="85">
                                            <p:txEl>
                                              <p:pRg st="10" end="10"/>
                                            </p:txEl>
                                          </p:spTgt>
                                        </p:tgtEl>
                                      </p:cBhvr>
                                    </p:animEffect>
                                  </p:childTnLst>
                                </p:cTn>
                              </p:par>
                              <p:par>
                                <p:cTn id="60" presetID="50" presetClass="entr" presetSubtype="0" decel="100000" fill="hold" nodeType="withEffect">
                                  <p:stCondLst>
                                    <p:cond delay="22200"/>
                                  </p:stCondLst>
                                  <p:childTnLst>
                                    <p:set>
                                      <p:cBhvr>
                                        <p:cTn id="61" dur="1" fill="hold">
                                          <p:stCondLst>
                                            <p:cond delay="0"/>
                                          </p:stCondLst>
                                        </p:cTn>
                                        <p:tgtEl>
                                          <p:spTgt spid="85">
                                            <p:txEl>
                                              <p:pRg st="11" end="11"/>
                                            </p:txEl>
                                          </p:spTgt>
                                        </p:tgtEl>
                                        <p:attrNameLst>
                                          <p:attrName>style.visibility</p:attrName>
                                        </p:attrNameLst>
                                      </p:cBhvr>
                                      <p:to>
                                        <p:strVal val="visible"/>
                                      </p:to>
                                    </p:set>
                                    <p:anim calcmode="lin" valueType="num">
                                      <p:cBhvr>
                                        <p:cTn id="62" dur="1000" fill="hold"/>
                                        <p:tgtEl>
                                          <p:spTgt spid="85">
                                            <p:txEl>
                                              <p:pRg st="11" end="11"/>
                                            </p:txEl>
                                          </p:spTgt>
                                        </p:tgtEl>
                                        <p:attrNameLst>
                                          <p:attrName>ppt_w</p:attrName>
                                        </p:attrNameLst>
                                      </p:cBhvr>
                                      <p:tavLst>
                                        <p:tav tm="0">
                                          <p:val>
                                            <p:strVal val="#ppt_w+.3"/>
                                          </p:val>
                                        </p:tav>
                                        <p:tav tm="100000">
                                          <p:val>
                                            <p:strVal val="#ppt_w"/>
                                          </p:val>
                                        </p:tav>
                                      </p:tavLst>
                                    </p:anim>
                                    <p:anim calcmode="lin" valueType="num">
                                      <p:cBhvr>
                                        <p:cTn id="63" dur="1000" fill="hold"/>
                                        <p:tgtEl>
                                          <p:spTgt spid="85">
                                            <p:txEl>
                                              <p:pRg st="11" end="11"/>
                                            </p:txEl>
                                          </p:spTgt>
                                        </p:tgtEl>
                                        <p:attrNameLst>
                                          <p:attrName>ppt_h</p:attrName>
                                        </p:attrNameLst>
                                      </p:cBhvr>
                                      <p:tavLst>
                                        <p:tav tm="0">
                                          <p:val>
                                            <p:strVal val="#ppt_h"/>
                                          </p:val>
                                        </p:tav>
                                        <p:tav tm="100000">
                                          <p:val>
                                            <p:strVal val="#ppt_h"/>
                                          </p:val>
                                        </p:tav>
                                      </p:tavLst>
                                    </p:anim>
                                    <p:animEffect transition="in" filter="fade">
                                      <p:cBhvr>
                                        <p:cTn id="64" dur="1000"/>
                                        <p:tgtEl>
                                          <p:spTgt spid="85">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5" fill="hold" display="0">
                  <p:stCondLst>
                    <p:cond delay="indefinite"/>
                  </p:stCondLst>
                  <p:endCondLst>
                    <p:cond evt="onStopAudio" delay="0">
                      <p:tgtEl>
                        <p:sldTgt/>
                      </p:tgtEl>
                    </p:cond>
                  </p:endCondLst>
                </p:cTn>
                <p:tgtEl>
                  <p:spTgt spid="5"/>
                </p:tgtEl>
              </p:cMediaNode>
            </p:audio>
          </p:childTnLst>
        </p:cTn>
      </p:par>
    </p:tnLst>
    <p:bldLst>
      <p:bldP spid="83"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3"/>
</p:tagLst>
</file>

<file path=ppt/tags/tag2.xml><?xml version="1.0" encoding="utf-8"?>
<p:tagLst xmlns:a="http://schemas.openxmlformats.org/drawingml/2006/main" xmlns:r="http://schemas.openxmlformats.org/officeDocument/2006/relationships" xmlns:p="http://schemas.openxmlformats.org/presentationml/2006/main">
  <p:tag name="TIMING" val="|0.3|0.1|0.2|0.1|0.1"/>
</p:tagLst>
</file>

<file path=ppt/tags/tag3.xml><?xml version="1.0" encoding="utf-8"?>
<p:tagLst xmlns:a="http://schemas.openxmlformats.org/drawingml/2006/main" xmlns:r="http://schemas.openxmlformats.org/officeDocument/2006/relationships" xmlns:p="http://schemas.openxmlformats.org/presentationml/2006/main">
  <p:tag name="TIMING" val="|0.1"/>
</p:tagLst>
</file>

<file path=ppt/tags/tag4.xml><?xml version="1.0" encoding="utf-8"?>
<p:tagLst xmlns:a="http://schemas.openxmlformats.org/drawingml/2006/main" xmlns:r="http://schemas.openxmlformats.org/officeDocument/2006/relationships" xmlns:p="http://schemas.openxmlformats.org/presentationml/2006/main">
  <p:tag name="TIMING" val="|0.6"/>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TM03457485[[fn=Mesh]]</Template>
  <TotalTime>899</TotalTime>
  <Words>1722</Words>
  <Application>Microsoft Office PowerPoint</Application>
  <PresentationFormat>On-screen Show (16:9)</PresentationFormat>
  <Paragraphs>145</Paragraphs>
  <Slides>19</Slides>
  <Notes>12</Notes>
  <HiddenSlides>0</HiddenSlides>
  <MMClips>20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Century Gothic</vt:lpstr>
      <vt:lpstr>Courier New</vt:lpstr>
      <vt:lpstr>Mesh</vt:lpstr>
      <vt:lpstr>Let Us Yelp You</vt:lpstr>
      <vt:lpstr>Introduction</vt:lpstr>
      <vt:lpstr>The Data</vt:lpstr>
      <vt:lpstr>The Source</vt:lpstr>
      <vt:lpstr>The Approach</vt:lpstr>
      <vt:lpstr>The Steps</vt:lpstr>
      <vt:lpstr>Exploring the Data</vt:lpstr>
      <vt:lpstr>Exploring Our Data</vt:lpstr>
      <vt:lpstr>Correlation Pair Matrix</vt:lpstr>
      <vt:lpstr>Cleaning the Data &amp; Choosing variables</vt:lpstr>
      <vt:lpstr>Data Cleansing &amp; Variable Reduction</vt:lpstr>
      <vt:lpstr>Analysis</vt:lpstr>
      <vt:lpstr>Analysis - Model Selection</vt:lpstr>
      <vt:lpstr>analysis</vt:lpstr>
      <vt:lpstr>Conclusions</vt:lpstr>
      <vt:lpstr>conclusion</vt:lpstr>
      <vt:lpstr>The Dashboard</vt:lpstr>
      <vt:lpstr>Dashboard</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Let Us Yelp You</dc:title>
  <dc:creator>Hendrix, Laketa (Poindexter)</dc:creator>
  <cp:lastModifiedBy>S</cp:lastModifiedBy>
  <cp:revision>82</cp:revision>
  <dcterms:modified xsi:type="dcterms:W3CDTF">2019-03-03T21:06:28Z</dcterms:modified>
</cp:coreProperties>
</file>